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84" r:id="rId1"/>
  </p:sldMasterIdLst>
  <p:sldIdLst>
    <p:sldId id="256" r:id="rId2"/>
    <p:sldId id="257" r:id="rId3"/>
    <p:sldId id="258" r:id="rId4"/>
    <p:sldId id="259" r:id="rId5"/>
    <p:sldId id="260" r:id="rId6"/>
    <p:sldId id="265" r:id="rId7"/>
    <p:sldId id="261" r:id="rId8"/>
    <p:sldId id="264" r:id="rId9"/>
    <p:sldId id="262" r:id="rId10"/>
    <p:sldId id="263" r:id="rId11"/>
    <p:sldId id="266" r:id="rId12"/>
    <p:sldId id="267" r:id="rId13"/>
    <p:sldId id="268" r:id="rId14"/>
    <p:sldId id="272" r:id="rId15"/>
    <p:sldId id="273" r:id="rId16"/>
    <p:sldId id="269" r:id="rId17"/>
    <p:sldId id="270" r:id="rId18"/>
    <p:sldId id="271" r:id="rId19"/>
    <p:sldId id="274" r:id="rId20"/>
    <p:sldId id="278" r:id="rId21"/>
    <p:sldId id="279" r:id="rId22"/>
    <p:sldId id="275" r:id="rId23"/>
    <p:sldId id="286" r:id="rId24"/>
    <p:sldId id="284" r:id="rId25"/>
    <p:sldId id="276" r:id="rId26"/>
    <p:sldId id="289" r:id="rId27"/>
    <p:sldId id="287" r:id="rId28"/>
    <p:sldId id="277" r:id="rId29"/>
    <p:sldId id="280" r:id="rId30"/>
    <p:sldId id="281" r:id="rId31"/>
    <p:sldId id="282" r:id="rId32"/>
    <p:sldId id="285" r:id="rId33"/>
    <p:sldId id="283" r:id="rId34"/>
    <p:sldId id="290" r:id="rId35"/>
    <p:sldId id="288" r:id="rId36"/>
    <p:sldId id="291" r:id="rId37"/>
    <p:sldId id="292" r:id="rId38"/>
    <p:sldId id="293"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42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7/14/2018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7/14/2018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7/14/2018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7/14/2018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Circumscribe" TargetMode="External"/><Relationship Id="rId3" Type="http://schemas.openxmlformats.org/officeDocument/2006/relationships/hyperlink" Target="https://en.wikipedia.org/wiki/Angle" TargetMode="External"/><Relationship Id="rId7" Type="http://schemas.openxmlformats.org/officeDocument/2006/relationships/hyperlink" Target="https://en.wikipedia.org/wiki/Congruence_(geometry)" TargetMode="External"/><Relationship Id="rId2" Type="http://schemas.openxmlformats.org/officeDocument/2006/relationships/hyperlink" Target="https://en.wikipedia.org/wiki/Playfair's_axiom" TargetMode="External"/><Relationship Id="rId1" Type="http://schemas.openxmlformats.org/officeDocument/2006/relationships/slideLayout" Target="../slideLayouts/slideLayout2.xml"/><Relationship Id="rId6" Type="http://schemas.openxmlformats.org/officeDocument/2006/relationships/hyperlink" Target="https://en.wikipedia.org/wiki/Similarity_(geometry)" TargetMode="External"/><Relationship Id="rId5" Type="http://schemas.openxmlformats.org/officeDocument/2006/relationships/hyperlink" Target="https://en.wikipedia.org/wiki/Triangle_postulate" TargetMode="External"/><Relationship Id="rId4" Type="http://schemas.openxmlformats.org/officeDocument/2006/relationships/hyperlink" Target="https://en.wikipedia.org/wiki/Triangl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Area_(geometry)" TargetMode="External"/><Relationship Id="rId3" Type="http://schemas.openxmlformats.org/officeDocument/2006/relationships/hyperlink" Target="https://en.wikipedia.org/wiki/Right_angle" TargetMode="External"/><Relationship Id="rId7" Type="http://schemas.openxmlformats.org/officeDocument/2006/relationships/hyperlink" Target="https://en.wikipedia.org/wiki/Pythagoras'_Theorem" TargetMode="External"/><Relationship Id="rId2" Type="http://schemas.openxmlformats.org/officeDocument/2006/relationships/hyperlink" Target="https://en.wikipedia.org/wiki/Quadrilateral" TargetMode="External"/><Relationship Id="rId1" Type="http://schemas.openxmlformats.org/officeDocument/2006/relationships/slideLayout" Target="../slideLayouts/slideLayout2.xml"/><Relationship Id="rId6" Type="http://schemas.openxmlformats.org/officeDocument/2006/relationships/hyperlink" Target="https://en.wikipedia.org/wiki/Right-angled_triangle" TargetMode="External"/><Relationship Id="rId11" Type="http://schemas.openxmlformats.org/officeDocument/2006/relationships/hyperlink" Target="https://en.wikipedia.org/wiki/Proclus" TargetMode="External"/><Relationship Id="rId5" Type="http://schemas.openxmlformats.org/officeDocument/2006/relationships/hyperlink" Target="https://en.wikipedia.org/wiki/Distance" TargetMode="External"/><Relationship Id="rId10" Type="http://schemas.openxmlformats.org/officeDocument/2006/relationships/hyperlink" Target="https://en.wikipedia.org/wiki/Saccheri_quadrilateral" TargetMode="External"/><Relationship Id="rId4" Type="http://schemas.openxmlformats.org/officeDocument/2006/relationships/hyperlink" Target="https://en.wikipedia.org/wiki/Rectangle" TargetMode="External"/><Relationship Id="rId9" Type="http://schemas.openxmlformats.org/officeDocument/2006/relationships/hyperlink" Target="https://en.wikipedia.org/wiki/John_Wallis#Geometr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503435"/>
            <a:ext cx="9966960" cy="2926080"/>
          </a:xfrm>
        </p:spPr>
        <p:txBody>
          <a:bodyPr/>
          <a:lstStyle/>
          <a:p>
            <a:r>
              <a:rPr lang="en-US" dirty="0" err="1" smtClean="0"/>
              <a:t>Geomtry</a:t>
            </a:r>
            <a:r>
              <a:rPr lang="en-US" dirty="0" smtClean="0"/>
              <a:t> of the Future </a:t>
            </a:r>
            <a:r>
              <a:rPr lang="en-US" sz="2000" dirty="0" smtClean="0">
                <a:latin typeface="Times New Roman" panose="02020603050405020304" pitchFamily="18" charset="0"/>
                <a:cs typeface="Times New Roman" panose="02020603050405020304" pitchFamily="18" charset="0"/>
              </a:rPr>
              <a:t>( ca. 1800</a:t>
            </a:r>
            <a:r>
              <a:rPr lang="en-US" sz="1600" dirty="0" smtClean="0">
                <a:latin typeface="Times New Roman" panose="02020603050405020304" pitchFamily="18" charset="0"/>
                <a:cs typeface="Times New Roman" panose="02020603050405020304" pitchFamily="18" charset="0"/>
              </a:rPr>
              <a:t>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t>Dr. Amy Shell-Gellasch</a:t>
            </a:r>
          </a:p>
          <a:p>
            <a:r>
              <a:rPr lang="en-US" dirty="0" smtClean="0"/>
              <a:t>Math Path 2018</a:t>
            </a:r>
          </a:p>
          <a:p>
            <a:r>
              <a:rPr lang="en-US" dirty="0" smtClean="0"/>
              <a:t>History of Mathematics Plenaries 1&amp;2</a:t>
            </a:r>
            <a:endParaRPr lang="en-US" dirty="0"/>
          </a:p>
        </p:txBody>
      </p:sp>
    </p:spTree>
    <p:extLst>
      <p:ext uri="{BB962C8B-B14F-4D97-AF65-F5344CB8AC3E}">
        <p14:creationId xmlns:p14="http://schemas.microsoft.com/office/powerpoint/2010/main" val="3365742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Euclid’s </a:t>
            </a:r>
            <a:r>
              <a:rPr lang="en-US" dirty="0"/>
              <a:t>Axiomatic method </a:t>
            </a:r>
            <a:r>
              <a:rPr lang="en-US" dirty="0" smtClean="0"/>
              <a:t>IV</a:t>
            </a:r>
            <a:endParaRPr lang="en-US" dirty="0"/>
          </a:p>
        </p:txBody>
      </p:sp>
      <p:sp>
        <p:nvSpPr>
          <p:cNvPr id="3" name="Content Placeholder 2"/>
          <p:cNvSpPr>
            <a:spLocks noGrp="1"/>
          </p:cNvSpPr>
          <p:nvPr>
            <p:ph idx="1"/>
          </p:nvPr>
        </p:nvSpPr>
        <p:spPr/>
        <p:txBody>
          <a:bodyPr>
            <a:normAutofit/>
          </a:bodyPr>
          <a:lstStyle/>
          <a:p>
            <a:pPr marL="45720" indent="0">
              <a:buNone/>
            </a:pPr>
            <a:r>
              <a:rPr lang="en-US" sz="2400" u="sng" dirty="0" smtClean="0"/>
              <a:t>Propositions or Theorems </a:t>
            </a:r>
            <a:r>
              <a:rPr lang="en-US" sz="2400" dirty="0" smtClean="0"/>
              <a:t>(which must be proved using definitions, common notions, postulates, or already proven propositions. So the order Euclid presents his propositions is very important, they build slowly on each other.</a:t>
            </a:r>
          </a:p>
          <a:p>
            <a:pPr marL="45720" indent="0">
              <a:buNone/>
            </a:pPr>
            <a:r>
              <a:rPr lang="en-US" sz="2400" dirty="0"/>
              <a:t>	</a:t>
            </a:r>
            <a:r>
              <a:rPr lang="en-US" sz="2400" dirty="0" smtClean="0"/>
              <a:t>1. To construct an equilateral triangle on a given finite straight line.</a:t>
            </a:r>
          </a:p>
          <a:p>
            <a:pPr marL="45720" indent="0">
              <a:buNone/>
            </a:pPr>
            <a:r>
              <a:rPr lang="en-US" sz="2400" dirty="0"/>
              <a:t>	</a:t>
            </a:r>
            <a:r>
              <a:rPr lang="en-US" sz="2400" dirty="0" smtClean="0"/>
              <a:t>…</a:t>
            </a:r>
          </a:p>
          <a:p>
            <a:pPr marL="45720" indent="0">
              <a:buNone/>
            </a:pPr>
            <a:r>
              <a:rPr lang="en-US" sz="2400" dirty="0"/>
              <a:t>	</a:t>
            </a:r>
            <a:r>
              <a:rPr lang="en-US" sz="2400" dirty="0" smtClean="0"/>
              <a:t>48. </a:t>
            </a:r>
            <a:r>
              <a:rPr lang="en-US" sz="2400" dirty="0"/>
              <a:t>If in a triangle the square on one of the sides equals the sum of the squares on the remaining two sides of the triangle, then the angle contained by the remaining two sides of the triangle is right.</a:t>
            </a:r>
          </a:p>
        </p:txBody>
      </p:sp>
    </p:spTree>
    <p:extLst>
      <p:ext uri="{BB962C8B-B14F-4D97-AF65-F5344CB8AC3E}">
        <p14:creationId xmlns:p14="http://schemas.microsoft.com/office/powerpoint/2010/main" val="3245866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22" y="609600"/>
            <a:ext cx="10338898" cy="1356360"/>
          </a:xfrm>
        </p:spPr>
        <p:txBody>
          <a:bodyPr/>
          <a:lstStyle/>
          <a:p>
            <a:r>
              <a:rPr lang="en-US" dirty="0" smtClean="0"/>
              <a:t>How to formulate an Axiomatic framework</a:t>
            </a:r>
            <a:endParaRPr lang="en-US" dirty="0"/>
          </a:p>
        </p:txBody>
      </p:sp>
      <p:sp>
        <p:nvSpPr>
          <p:cNvPr id="3" name="Content Placeholder 2"/>
          <p:cNvSpPr>
            <a:spLocks noGrp="1"/>
          </p:cNvSpPr>
          <p:nvPr>
            <p:ph idx="1"/>
          </p:nvPr>
        </p:nvSpPr>
        <p:spPr/>
        <p:txBody>
          <a:bodyPr/>
          <a:lstStyle/>
          <a:p>
            <a:r>
              <a:rPr lang="en-US" sz="2400" dirty="0" smtClean="0"/>
              <a:t>How do you pick what is a definition, a common notion, a postulate/axiom, a proposition/theorem?</a:t>
            </a:r>
          </a:p>
          <a:p>
            <a:endParaRPr lang="en-US" sz="2400" dirty="0"/>
          </a:p>
          <a:p>
            <a:r>
              <a:rPr lang="en-US" sz="2400" dirty="0" smtClean="0"/>
              <a:t>You </a:t>
            </a:r>
            <a:r>
              <a:rPr lang="en-US" sz="2400" dirty="0" smtClean="0"/>
              <a:t>aim </a:t>
            </a:r>
            <a:r>
              <a:rPr lang="en-US" sz="2400" dirty="0" smtClean="0"/>
              <a:t>for simplicity. Simple “facts” and as few as possible! </a:t>
            </a:r>
            <a:r>
              <a:rPr lang="en-US" sz="2400" dirty="0" smtClean="0"/>
              <a:t> 			You </a:t>
            </a:r>
            <a:r>
              <a:rPr lang="en-US" sz="2400" dirty="0" smtClean="0"/>
              <a:t>build your theory by using these to prove theorems. </a:t>
            </a:r>
            <a:endParaRPr lang="en-US" dirty="0"/>
          </a:p>
          <a:p>
            <a:pPr marL="45720" indent="0">
              <a:buNone/>
            </a:pPr>
            <a:r>
              <a:rPr lang="en-US" dirty="0" smtClean="0"/>
              <a:t>	</a:t>
            </a:r>
          </a:p>
          <a:p>
            <a:pPr marL="45720" indent="0">
              <a:buNone/>
            </a:pPr>
            <a:r>
              <a:rPr lang="en-US" sz="2400" dirty="0" smtClean="0"/>
              <a:t>So thinking back, do any of the definitions, common notions or postulates seem out of place?</a:t>
            </a:r>
          </a:p>
        </p:txBody>
      </p:sp>
    </p:spTree>
    <p:extLst>
      <p:ext uri="{BB962C8B-B14F-4D97-AF65-F5344CB8AC3E}">
        <p14:creationId xmlns:p14="http://schemas.microsoft.com/office/powerpoint/2010/main" val="418505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37326"/>
            <a:ext cx="9875520" cy="1356360"/>
          </a:xfrm>
        </p:spPr>
        <p:txBody>
          <a:bodyPr/>
          <a:lstStyle/>
          <a:p>
            <a:pPr algn="ctr"/>
            <a:r>
              <a:rPr lang="en-US" dirty="0" smtClean="0"/>
              <a:t>Euclid’s 5</a:t>
            </a:r>
            <a:r>
              <a:rPr lang="en-US" baseline="30000" dirty="0" smtClean="0"/>
              <a:t>th</a:t>
            </a:r>
            <a:r>
              <a:rPr lang="en-US" dirty="0" smtClean="0"/>
              <a:t> Postulate – What?</a:t>
            </a:r>
            <a:endParaRPr lang="en-US" dirty="0"/>
          </a:p>
        </p:txBody>
      </p:sp>
      <p:sp>
        <p:nvSpPr>
          <p:cNvPr id="3" name="Content Placeholder 2"/>
          <p:cNvSpPr>
            <a:spLocks noGrp="1"/>
          </p:cNvSpPr>
          <p:nvPr>
            <p:ph idx="1"/>
          </p:nvPr>
        </p:nvSpPr>
        <p:spPr>
          <a:xfrm>
            <a:off x="1143000" y="1754659"/>
            <a:ext cx="9872871" cy="4633783"/>
          </a:xfrm>
        </p:spPr>
        <p:txBody>
          <a:bodyPr/>
          <a:lstStyle/>
          <a:p>
            <a:pPr marL="45720" indent="0">
              <a:buNone/>
            </a:pPr>
            <a:r>
              <a:rPr lang="en-US" sz="2400" dirty="0"/>
              <a:t>That, if a straight line falling on two straight lines makes the interior angles on the same side less than two right angles, the two straight lines, if produced indefinitely, meet on that side on which are the angles less than the two right angles</a:t>
            </a:r>
            <a:r>
              <a:rPr lang="en-US" sz="2400" dirty="0" smtClean="0"/>
              <a:t>.</a:t>
            </a:r>
          </a:p>
          <a:p>
            <a:pPr marL="45720" indent="0">
              <a:buNone/>
            </a:pPr>
            <a:endParaRPr lang="en-US" sz="2400" dirty="0"/>
          </a:p>
          <a:p>
            <a:pPr marL="45720" indent="0">
              <a:buNone/>
            </a:pPr>
            <a:endParaRPr lang="en-US" dirty="0"/>
          </a:p>
        </p:txBody>
      </p:sp>
      <p:cxnSp>
        <p:nvCxnSpPr>
          <p:cNvPr id="5" name="Straight Connector 4"/>
          <p:cNvCxnSpPr/>
          <p:nvPr/>
        </p:nvCxnSpPr>
        <p:spPr>
          <a:xfrm flipH="1">
            <a:off x="4843849" y="3336324"/>
            <a:ext cx="12356" cy="2471352"/>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2730844" y="3483576"/>
            <a:ext cx="5399902" cy="593124"/>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2730844" y="4992129"/>
            <a:ext cx="5399902" cy="363495"/>
          </a:xfrm>
          <a:prstGeom prst="line">
            <a:avLst/>
          </a:prstGeom>
        </p:spPr>
        <p:style>
          <a:lnRef idx="1">
            <a:schemeClr val="dk1"/>
          </a:lnRef>
          <a:fillRef idx="0">
            <a:schemeClr val="dk1"/>
          </a:fillRef>
          <a:effectRef idx="0">
            <a:schemeClr val="dk1"/>
          </a:effectRef>
          <a:fontRef idx="minor">
            <a:schemeClr val="tx1"/>
          </a:fontRef>
        </p:style>
      </p:cxnSp>
      <p:sp>
        <p:nvSpPr>
          <p:cNvPr id="10" name="Arc 9"/>
          <p:cNvSpPr/>
          <p:nvPr/>
        </p:nvSpPr>
        <p:spPr>
          <a:xfrm>
            <a:off x="4738815" y="5084804"/>
            <a:ext cx="234779" cy="27082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Arc 10"/>
          <p:cNvSpPr/>
          <p:nvPr/>
        </p:nvSpPr>
        <p:spPr>
          <a:xfrm rot="10986301" flipH="1">
            <a:off x="4693658" y="3546522"/>
            <a:ext cx="344882" cy="39514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28228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066" y="410726"/>
            <a:ext cx="9875520" cy="1356360"/>
          </a:xfrm>
        </p:spPr>
        <p:txBody>
          <a:bodyPr/>
          <a:lstStyle/>
          <a:p>
            <a:pPr algn="ctr"/>
            <a:r>
              <a:rPr lang="en-US" dirty="0" smtClean="0"/>
              <a:t>How would you say that?</a:t>
            </a:r>
            <a:endParaRPr lang="en-US" dirty="0"/>
          </a:p>
        </p:txBody>
      </p:sp>
      <p:sp>
        <p:nvSpPr>
          <p:cNvPr id="3" name="Content Placeholder 2"/>
          <p:cNvSpPr>
            <a:spLocks noGrp="1"/>
          </p:cNvSpPr>
          <p:nvPr>
            <p:ph idx="1"/>
          </p:nvPr>
        </p:nvSpPr>
        <p:spPr>
          <a:xfrm>
            <a:off x="1010253" y="2153679"/>
            <a:ext cx="9866693" cy="4044778"/>
          </a:xfrm>
        </p:spPr>
        <p:txBody>
          <a:bodyPr/>
          <a:lstStyle/>
          <a:p>
            <a:pPr marL="45720" indent="0">
              <a:buNone/>
            </a:pPr>
            <a:r>
              <a:rPr lang="en-US" dirty="0" err="1" smtClean="0"/>
              <a:t>Playfair’s</a:t>
            </a:r>
            <a:r>
              <a:rPr lang="en-US" dirty="0" smtClean="0"/>
              <a:t> Axiom</a:t>
            </a:r>
          </a:p>
          <a:p>
            <a:pPr marL="45720" indent="0">
              <a:buNone/>
            </a:pPr>
            <a:r>
              <a:rPr lang="en-US" b="1" dirty="0" smtClean="0"/>
              <a:t>	Given </a:t>
            </a:r>
            <a:r>
              <a:rPr lang="en-US" b="1" dirty="0"/>
              <a:t>a line </a:t>
            </a:r>
            <a:r>
              <a:rPr lang="en-US" b="1" i="1" dirty="0"/>
              <a:t>l </a:t>
            </a:r>
            <a:r>
              <a:rPr lang="en-US" b="1" dirty="0"/>
              <a:t>and a point </a:t>
            </a:r>
            <a:r>
              <a:rPr lang="en-US" b="1" i="1" dirty="0"/>
              <a:t>P </a:t>
            </a:r>
            <a:r>
              <a:rPr lang="en-US" b="1" dirty="0"/>
              <a:t>not on </a:t>
            </a:r>
            <a:r>
              <a:rPr lang="en-US" b="1" i="1" dirty="0"/>
              <a:t>l</a:t>
            </a:r>
            <a:r>
              <a:rPr lang="en-US" b="1" dirty="0"/>
              <a:t>, </a:t>
            </a:r>
            <a:r>
              <a:rPr lang="en-US" b="1" dirty="0" smtClean="0"/>
              <a:t>there </a:t>
            </a:r>
            <a:r>
              <a:rPr lang="en-US" b="1" dirty="0"/>
              <a:t>is EXACTLY ONE line </a:t>
            </a:r>
            <a:r>
              <a:rPr lang="en-US" b="1" dirty="0" smtClean="0"/>
              <a:t>through </a:t>
            </a:r>
            <a:r>
              <a:rPr lang="en-US" b="1" i="1" dirty="0"/>
              <a:t>P </a:t>
            </a:r>
            <a:r>
              <a:rPr lang="en-US" b="1" i="1" dirty="0" smtClean="0"/>
              <a:t>	</a:t>
            </a:r>
            <a:r>
              <a:rPr lang="en-US" b="1" dirty="0" smtClean="0"/>
              <a:t>which </a:t>
            </a:r>
            <a:r>
              <a:rPr lang="en-US" b="1" dirty="0"/>
              <a:t>is parallel to </a:t>
            </a:r>
            <a:r>
              <a:rPr lang="en-US" b="1" i="1" dirty="0"/>
              <a:t>l</a:t>
            </a:r>
            <a:r>
              <a:rPr lang="en-US" b="1" dirty="0"/>
              <a:t>. </a:t>
            </a:r>
            <a:endParaRPr lang="en-US" dirty="0"/>
          </a:p>
          <a:p>
            <a:pPr marL="45720" indent="0">
              <a:buNone/>
            </a:pPr>
            <a:endParaRPr lang="en-US" dirty="0"/>
          </a:p>
        </p:txBody>
      </p:sp>
      <p:cxnSp>
        <p:nvCxnSpPr>
          <p:cNvPr id="5" name="Straight Connector 4"/>
          <p:cNvCxnSpPr/>
          <p:nvPr/>
        </p:nvCxnSpPr>
        <p:spPr>
          <a:xfrm>
            <a:off x="3558746" y="5474043"/>
            <a:ext cx="452257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3558746" y="4064343"/>
            <a:ext cx="4522573" cy="12357"/>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10" name="Oval 9"/>
          <p:cNvSpPr/>
          <p:nvPr/>
        </p:nvSpPr>
        <p:spPr>
          <a:xfrm>
            <a:off x="5696464" y="3952617"/>
            <a:ext cx="247136" cy="223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43600" y="3608173"/>
            <a:ext cx="566453" cy="369332"/>
          </a:xfrm>
          <a:prstGeom prst="rect">
            <a:avLst/>
          </a:prstGeom>
          <a:noFill/>
        </p:spPr>
        <p:txBody>
          <a:bodyPr wrap="square" rtlCol="0">
            <a:spAutoFit/>
          </a:bodyPr>
          <a:lstStyle/>
          <a:p>
            <a:r>
              <a:rPr lang="en-US" b="1" i="1" dirty="0"/>
              <a:t>P</a:t>
            </a:r>
            <a:endParaRPr lang="en-US" dirty="0"/>
          </a:p>
        </p:txBody>
      </p:sp>
      <p:sp>
        <p:nvSpPr>
          <p:cNvPr id="12" name="TextBox 11"/>
          <p:cNvSpPr txBox="1"/>
          <p:nvPr/>
        </p:nvSpPr>
        <p:spPr>
          <a:xfrm>
            <a:off x="8316097" y="5289377"/>
            <a:ext cx="240772" cy="369332"/>
          </a:xfrm>
          <a:prstGeom prst="rect">
            <a:avLst/>
          </a:prstGeom>
          <a:noFill/>
        </p:spPr>
        <p:txBody>
          <a:bodyPr wrap="none" rtlCol="0">
            <a:spAutoFit/>
          </a:bodyPr>
          <a:lstStyle/>
          <a:p>
            <a:r>
              <a:rPr lang="en-US" i="1" dirty="0" smtClean="0"/>
              <a:t>l</a:t>
            </a:r>
            <a:endParaRPr lang="en-US" i="1" dirty="0"/>
          </a:p>
        </p:txBody>
      </p:sp>
    </p:spTree>
    <p:extLst>
      <p:ext uri="{BB962C8B-B14F-4D97-AF65-F5344CB8AC3E}">
        <p14:creationId xmlns:p14="http://schemas.microsoft.com/office/powerpoint/2010/main" val="151437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the  equivalent formulations</a:t>
            </a:r>
            <a:endParaRPr lang="en-US" dirty="0"/>
          </a:p>
        </p:txBody>
      </p:sp>
      <p:sp>
        <p:nvSpPr>
          <p:cNvPr id="3" name="Content Placeholder 2"/>
          <p:cNvSpPr>
            <a:spLocks noGrp="1"/>
          </p:cNvSpPr>
          <p:nvPr>
            <p:ph idx="1"/>
          </p:nvPr>
        </p:nvSpPr>
        <p:spPr>
          <a:xfrm>
            <a:off x="778476" y="1791730"/>
            <a:ext cx="10237395" cy="4304270"/>
          </a:xfrm>
        </p:spPr>
        <p:txBody>
          <a:bodyPr>
            <a:normAutofit/>
          </a:bodyPr>
          <a:lstStyle/>
          <a:p>
            <a:r>
              <a:rPr lang="en-US" sz="2400" dirty="0" smtClean="0"/>
              <a:t>Parallel lines are everywhere equidistant.</a:t>
            </a:r>
          </a:p>
          <a:p>
            <a:r>
              <a:rPr lang="en-US" sz="2400" dirty="0" smtClean="0"/>
              <a:t>There </a:t>
            </a:r>
            <a:r>
              <a:rPr lang="en-US" sz="2400" dirty="0"/>
              <a:t>is at most one line that can be drawn parallel to another given one through an external point. (</a:t>
            </a:r>
            <a:r>
              <a:rPr lang="en-US" sz="2400" dirty="0" err="1">
                <a:hlinkClick r:id="rId2" tooltip="Playfair's axiom"/>
              </a:rPr>
              <a:t>Playfair's</a:t>
            </a:r>
            <a:r>
              <a:rPr lang="en-US" sz="2400" dirty="0">
                <a:hlinkClick r:id="rId2" tooltip="Playfair's axiom"/>
              </a:rPr>
              <a:t> axiom</a:t>
            </a:r>
            <a:r>
              <a:rPr lang="en-US" sz="2400" dirty="0"/>
              <a:t>)</a:t>
            </a:r>
          </a:p>
          <a:p>
            <a:r>
              <a:rPr lang="en-US" sz="2400" dirty="0"/>
              <a:t>The sum of the </a:t>
            </a:r>
            <a:r>
              <a:rPr lang="en-US" sz="2400" dirty="0">
                <a:hlinkClick r:id="rId3" tooltip="Angle"/>
              </a:rPr>
              <a:t>angles</a:t>
            </a:r>
            <a:r>
              <a:rPr lang="en-US" sz="2400" dirty="0"/>
              <a:t> in every </a:t>
            </a:r>
            <a:r>
              <a:rPr lang="en-US" sz="2400" dirty="0">
                <a:hlinkClick r:id="rId4" tooltip="Triangle"/>
              </a:rPr>
              <a:t>triangle</a:t>
            </a:r>
            <a:r>
              <a:rPr lang="en-US" sz="2400" dirty="0"/>
              <a:t> is 180</a:t>
            </a:r>
            <a:r>
              <a:rPr lang="en-US" sz="2400" dirty="0" smtClean="0"/>
              <a:t>° (two right angles) </a:t>
            </a:r>
            <a:r>
              <a:rPr lang="en-US" sz="2400" dirty="0"/>
              <a:t>(</a:t>
            </a:r>
            <a:r>
              <a:rPr lang="en-US" sz="2400" dirty="0">
                <a:hlinkClick r:id="rId5" tooltip="Triangle postulate"/>
              </a:rPr>
              <a:t>triangle postulate</a:t>
            </a:r>
            <a:r>
              <a:rPr lang="en-US" sz="2400" dirty="0"/>
              <a:t>).</a:t>
            </a:r>
          </a:p>
          <a:p>
            <a:r>
              <a:rPr lang="en-US" sz="2400" dirty="0"/>
              <a:t>There exists a triangle whose angles add up to 180°.</a:t>
            </a:r>
          </a:p>
          <a:p>
            <a:r>
              <a:rPr lang="en-US" sz="2400" dirty="0"/>
              <a:t>The sum of the angles is the same for every triangle.</a:t>
            </a:r>
          </a:p>
          <a:p>
            <a:r>
              <a:rPr lang="en-US" sz="2400" dirty="0"/>
              <a:t>There exists a pair of </a:t>
            </a:r>
            <a:r>
              <a:rPr lang="en-US" sz="2400" dirty="0">
                <a:hlinkClick r:id="rId6" tooltip="Similarity (geometry)"/>
              </a:rPr>
              <a:t>similar</a:t>
            </a:r>
            <a:r>
              <a:rPr lang="en-US" sz="2400" dirty="0"/>
              <a:t>, but not </a:t>
            </a:r>
            <a:r>
              <a:rPr lang="en-US" sz="2400" dirty="0">
                <a:hlinkClick r:id="rId7" tooltip="Congruence (geometry)"/>
              </a:rPr>
              <a:t>congruent</a:t>
            </a:r>
            <a:r>
              <a:rPr lang="en-US" sz="2400" dirty="0"/>
              <a:t>, triangles.</a:t>
            </a:r>
          </a:p>
          <a:p>
            <a:r>
              <a:rPr lang="en-US" sz="2400" dirty="0"/>
              <a:t>Every triangle can be </a:t>
            </a:r>
            <a:r>
              <a:rPr lang="en-US" sz="2400" dirty="0">
                <a:hlinkClick r:id="rId8" tooltip="Circumscribe"/>
              </a:rPr>
              <a:t>circumscribed</a:t>
            </a:r>
            <a:r>
              <a:rPr lang="en-US" sz="2400" dirty="0" smtClean="0"/>
              <a:t>.</a:t>
            </a:r>
            <a:endParaRPr lang="en-US" sz="2400" dirty="0"/>
          </a:p>
        </p:txBody>
      </p:sp>
    </p:spTree>
    <p:extLst>
      <p:ext uri="{BB962C8B-B14F-4D97-AF65-F5344CB8AC3E}">
        <p14:creationId xmlns:p14="http://schemas.microsoft.com/office/powerpoint/2010/main" val="2751395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838" y="420130"/>
            <a:ext cx="10398033" cy="5675870"/>
          </a:xfrm>
        </p:spPr>
        <p:txBody>
          <a:bodyPr/>
          <a:lstStyle/>
          <a:p>
            <a:r>
              <a:rPr lang="en-US" sz="2400" dirty="0"/>
              <a:t>If three angles of a </a:t>
            </a:r>
            <a:r>
              <a:rPr lang="en-US" sz="2400" dirty="0">
                <a:hlinkClick r:id="rId2" tooltip="Quadrilateral"/>
              </a:rPr>
              <a:t>quadrilateral</a:t>
            </a:r>
            <a:r>
              <a:rPr lang="en-US" sz="2400" dirty="0"/>
              <a:t> are </a:t>
            </a:r>
            <a:r>
              <a:rPr lang="en-US" sz="2400" dirty="0">
                <a:hlinkClick r:id="rId3" tooltip="Right angle"/>
              </a:rPr>
              <a:t>right angles</a:t>
            </a:r>
            <a:r>
              <a:rPr lang="en-US" sz="2400" dirty="0"/>
              <a:t>, then the fourth angle is also a right angle.</a:t>
            </a:r>
          </a:p>
          <a:p>
            <a:r>
              <a:rPr lang="en-US" sz="2400" dirty="0"/>
              <a:t>There exists a quadrilateral in which all angles are right angles, that is, a </a:t>
            </a:r>
            <a:r>
              <a:rPr lang="en-US" sz="2400" dirty="0">
                <a:hlinkClick r:id="rId4" tooltip="Rectangle"/>
              </a:rPr>
              <a:t>rectangle</a:t>
            </a:r>
            <a:r>
              <a:rPr lang="en-US" sz="2400" dirty="0"/>
              <a:t>.</a:t>
            </a:r>
          </a:p>
          <a:p>
            <a:r>
              <a:rPr lang="en-US" sz="2400" dirty="0"/>
              <a:t>There exists a pair of straight lines that are at constant </a:t>
            </a:r>
            <a:r>
              <a:rPr lang="en-US" sz="2400" dirty="0">
                <a:hlinkClick r:id="rId5" tooltip="Distance"/>
              </a:rPr>
              <a:t>distance</a:t>
            </a:r>
            <a:r>
              <a:rPr lang="en-US" sz="2400" dirty="0"/>
              <a:t> from each other.</a:t>
            </a:r>
          </a:p>
          <a:p>
            <a:r>
              <a:rPr lang="en-US" sz="2400" dirty="0"/>
              <a:t>Two lines that are parallel to the same line are also parallel to each other.</a:t>
            </a:r>
          </a:p>
          <a:p>
            <a:r>
              <a:rPr lang="en-US" sz="2400" dirty="0"/>
              <a:t>In a </a:t>
            </a:r>
            <a:r>
              <a:rPr lang="en-US" sz="2400" dirty="0">
                <a:hlinkClick r:id="rId6" tooltip="Right-angled triangle"/>
              </a:rPr>
              <a:t>right-angled triangle</a:t>
            </a:r>
            <a:r>
              <a:rPr lang="en-US" sz="2400" dirty="0"/>
              <a:t>, the square of the hypotenuse equals the sum of the squares of the other two sides (</a:t>
            </a:r>
            <a:r>
              <a:rPr lang="en-US" sz="2400" dirty="0">
                <a:hlinkClick r:id="rId7" tooltip="Pythagoras' Theorem"/>
              </a:rPr>
              <a:t>Pythagoras' Theorem</a:t>
            </a:r>
            <a:r>
              <a:rPr lang="en-US" sz="2400" dirty="0"/>
              <a:t>).</a:t>
            </a:r>
          </a:p>
          <a:p>
            <a:r>
              <a:rPr lang="en-US" sz="2400" dirty="0"/>
              <a:t>There is no upper limit to the </a:t>
            </a:r>
            <a:r>
              <a:rPr lang="en-US" sz="2400" dirty="0">
                <a:hlinkClick r:id="rId8" tooltip="Area (geometry)"/>
              </a:rPr>
              <a:t>area</a:t>
            </a:r>
            <a:r>
              <a:rPr lang="en-US" sz="2400" dirty="0"/>
              <a:t> of a triangle. (</a:t>
            </a:r>
            <a:r>
              <a:rPr lang="en-US" sz="2400" dirty="0">
                <a:hlinkClick r:id="rId9" tooltip="John Wallis"/>
              </a:rPr>
              <a:t>Wallis axiom</a:t>
            </a:r>
            <a:r>
              <a:rPr lang="en-US" sz="2400" dirty="0"/>
              <a:t>)</a:t>
            </a:r>
          </a:p>
          <a:p>
            <a:r>
              <a:rPr lang="en-US" sz="2400" dirty="0"/>
              <a:t>The summit angles of the </a:t>
            </a:r>
            <a:r>
              <a:rPr lang="en-US" sz="2400" dirty="0" err="1">
                <a:hlinkClick r:id="rId10" tooltip="Saccheri quadrilateral"/>
              </a:rPr>
              <a:t>Saccheri</a:t>
            </a:r>
            <a:r>
              <a:rPr lang="en-US" sz="2400" dirty="0">
                <a:hlinkClick r:id="rId10" tooltip="Saccheri quadrilateral"/>
              </a:rPr>
              <a:t> quadrilateral</a:t>
            </a:r>
            <a:r>
              <a:rPr lang="en-US" sz="2400" dirty="0"/>
              <a:t> are 90°.</a:t>
            </a:r>
          </a:p>
          <a:p>
            <a:r>
              <a:rPr lang="en-US" sz="2400" dirty="0"/>
              <a:t>If a line intersects one of two parallel lines, both of which are coplanar with the original line, then it also intersects the other. (</a:t>
            </a:r>
            <a:r>
              <a:rPr lang="en-US" sz="2400" dirty="0">
                <a:hlinkClick r:id="rId11" tooltip="Proclus"/>
              </a:rPr>
              <a:t>Proclus</a:t>
            </a:r>
            <a:r>
              <a:rPr lang="en-US" sz="2400" dirty="0"/>
              <a:t>' axiom)</a:t>
            </a:r>
          </a:p>
          <a:p>
            <a:endParaRPr lang="en-US" dirty="0"/>
          </a:p>
          <a:p>
            <a:pPr marL="45720" indent="0">
              <a:buNone/>
            </a:pPr>
            <a:endParaRPr lang="en-US" dirty="0"/>
          </a:p>
        </p:txBody>
      </p:sp>
    </p:spTree>
    <p:extLst>
      <p:ext uri="{BB962C8B-B14F-4D97-AF65-F5344CB8AC3E}">
        <p14:creationId xmlns:p14="http://schemas.microsoft.com/office/powerpoint/2010/main" val="3380470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638" y="311802"/>
            <a:ext cx="9875520" cy="1356360"/>
          </a:xfrm>
        </p:spPr>
        <p:txBody>
          <a:bodyPr/>
          <a:lstStyle/>
          <a:p>
            <a:pPr algn="ctr"/>
            <a:r>
              <a:rPr lang="en-US" dirty="0" smtClean="0"/>
              <a:t>Euclid’s 5</a:t>
            </a:r>
            <a:r>
              <a:rPr lang="en-US" baseline="30000" dirty="0" smtClean="0"/>
              <a:t>th</a:t>
            </a:r>
            <a:r>
              <a:rPr lang="en-US" dirty="0" smtClean="0"/>
              <a:t> – nothing but trouble</a:t>
            </a:r>
            <a:endParaRPr lang="en-US" dirty="0"/>
          </a:p>
        </p:txBody>
      </p:sp>
      <p:sp>
        <p:nvSpPr>
          <p:cNvPr id="3" name="Content Placeholder 2"/>
          <p:cNvSpPr>
            <a:spLocks noGrp="1"/>
          </p:cNvSpPr>
          <p:nvPr>
            <p:ph idx="1"/>
          </p:nvPr>
        </p:nvSpPr>
        <p:spPr>
          <a:xfrm>
            <a:off x="1005311" y="1804086"/>
            <a:ext cx="10472174" cy="4427838"/>
          </a:xfrm>
        </p:spPr>
        <p:txBody>
          <a:bodyPr>
            <a:normAutofit/>
          </a:bodyPr>
          <a:lstStyle/>
          <a:p>
            <a:pPr marL="45720" indent="0">
              <a:buNone/>
            </a:pPr>
            <a:r>
              <a:rPr lang="en-US" sz="2800" dirty="0" smtClean="0"/>
              <a:t>From the very start, and for 2000 years, mathematicians thought Euclid’s </a:t>
            </a:r>
            <a:r>
              <a:rPr lang="en-US" sz="2800" i="1" dirty="0" smtClean="0"/>
              <a:t>Parallel Postulate</a:t>
            </a:r>
            <a:r>
              <a:rPr lang="en-US" sz="2800" dirty="0" smtClean="0"/>
              <a:t> was too complicated to be a postulate, it must be a theorem!</a:t>
            </a:r>
          </a:p>
          <a:p>
            <a:pPr marL="45720" indent="0">
              <a:buNone/>
            </a:pPr>
            <a:endParaRPr lang="en-US" sz="2800" dirty="0"/>
          </a:p>
          <a:p>
            <a:pPr marL="45720" indent="0">
              <a:buNone/>
            </a:pPr>
            <a:r>
              <a:rPr lang="en-US" sz="2800" dirty="0" smtClean="0"/>
              <a:t>In fact, Euclid may have felt uncomfortable with it himself. </a:t>
            </a:r>
          </a:p>
          <a:p>
            <a:pPr marL="45720" indent="0">
              <a:buNone/>
            </a:pPr>
            <a:r>
              <a:rPr lang="en-US" sz="2800" dirty="0" smtClean="0"/>
              <a:t>He did not use his 5</a:t>
            </a:r>
            <a:r>
              <a:rPr lang="en-US" sz="2800" baseline="30000" dirty="0" smtClean="0"/>
              <a:t>th</a:t>
            </a:r>
            <a:r>
              <a:rPr lang="en-US" sz="2800" dirty="0" smtClean="0"/>
              <a:t> postulate until the proof of Proposition 39</a:t>
            </a:r>
            <a:r>
              <a:rPr lang="en-US" dirty="0" smtClean="0"/>
              <a:t>. </a:t>
            </a:r>
          </a:p>
          <a:p>
            <a:pPr marL="45720" indent="0">
              <a:buNone/>
            </a:pPr>
            <a:endParaRPr lang="en-US" dirty="0"/>
          </a:p>
        </p:txBody>
      </p:sp>
    </p:spTree>
    <p:extLst>
      <p:ext uri="{BB962C8B-B14F-4D97-AF65-F5344CB8AC3E}">
        <p14:creationId xmlns:p14="http://schemas.microsoft.com/office/powerpoint/2010/main" val="2521091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Early Criticism of Euclid’s Parallel Postulate, Proclus (410 – 485) </a:t>
            </a:r>
            <a:r>
              <a:rPr lang="en-US" dirty="0"/>
              <a:t/>
            </a:r>
            <a:br>
              <a:rPr lang="en-US" dirty="0"/>
            </a:br>
            <a:endParaRPr lang="en-US" dirty="0"/>
          </a:p>
        </p:txBody>
      </p:sp>
      <p:sp>
        <p:nvSpPr>
          <p:cNvPr id="3" name="Content Placeholder 2"/>
          <p:cNvSpPr>
            <a:spLocks noGrp="1"/>
          </p:cNvSpPr>
          <p:nvPr>
            <p:ph idx="1"/>
          </p:nvPr>
        </p:nvSpPr>
        <p:spPr/>
        <p:txBody>
          <a:bodyPr>
            <a:normAutofit fontScale="92500"/>
          </a:bodyPr>
          <a:lstStyle/>
          <a:p>
            <a:pPr marL="45720" indent="0">
              <a:buNone/>
            </a:pPr>
            <a:r>
              <a:rPr lang="en-US" b="1" i="1" dirty="0"/>
              <a:t>	This [fifth postulate] ought even to be struck out of the Postulates altogether; for it is a theorem involving many difficulties which Ptolemy …, set himself to solve, and it requires for the demonstration of it a number of definitions as well as theorems. </a:t>
            </a:r>
            <a:endParaRPr lang="en-US" dirty="0"/>
          </a:p>
          <a:p>
            <a:pPr marL="45720" indent="0">
              <a:buNone/>
            </a:pPr>
            <a:r>
              <a:rPr lang="en-US" b="1" i="1" dirty="0"/>
              <a:t>	And the converse of it is actually proved by Euclid himself as a theorem. </a:t>
            </a:r>
            <a:endParaRPr lang="en-US" dirty="0"/>
          </a:p>
          <a:p>
            <a:pPr marL="45720" indent="0">
              <a:buNone/>
            </a:pPr>
            <a:r>
              <a:rPr lang="en-US" b="1" i="1" dirty="0"/>
              <a:t>	For the fact that some lines exist which approach indefinitely, but yet remain non-secant, although it seems improbable and paradoxical, is nevertheless true and fully ascertained with regard to other species of lines [</a:t>
            </a:r>
            <a:r>
              <a:rPr lang="en-US" b="1" dirty="0"/>
              <a:t>for example curves like the hyperbola that has asymptotes</a:t>
            </a:r>
            <a:r>
              <a:rPr lang="en-US" b="1" i="1" dirty="0"/>
              <a:t>]. </a:t>
            </a:r>
            <a:endParaRPr lang="en-US" dirty="0"/>
          </a:p>
          <a:p>
            <a:pPr marL="45720" indent="0">
              <a:buNone/>
            </a:pPr>
            <a:r>
              <a:rPr lang="en-US" b="1" i="1" dirty="0"/>
              <a:t>	May not then the same thing be possible in the case of straight lines that happens in the case of the lines referred to? Indeed, until the statement in the Postulate is clinched by proof, the facts shown in the case of other lines may direct our imagination the opposite way.</a:t>
            </a:r>
            <a:endParaRPr lang="en-US" dirty="0"/>
          </a:p>
          <a:p>
            <a:endParaRPr lang="en-US" dirty="0"/>
          </a:p>
        </p:txBody>
      </p:sp>
    </p:spTree>
    <p:extLst>
      <p:ext uri="{BB962C8B-B14F-4D97-AF65-F5344CB8AC3E}">
        <p14:creationId xmlns:p14="http://schemas.microsoft.com/office/powerpoint/2010/main" val="378440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Let’s look at some of the more famous attempts to prove the Parallel Postulate.</a:t>
            </a:r>
            <a:endParaRPr lang="en-US" dirty="0"/>
          </a:p>
        </p:txBody>
      </p:sp>
      <p:sp>
        <p:nvSpPr>
          <p:cNvPr id="3" name="Content Placeholder 2"/>
          <p:cNvSpPr>
            <a:spLocks noGrp="1"/>
          </p:cNvSpPr>
          <p:nvPr>
            <p:ph idx="1"/>
          </p:nvPr>
        </p:nvSpPr>
        <p:spPr/>
        <p:txBody>
          <a:bodyPr>
            <a:normAutofit/>
          </a:bodyPr>
          <a:lstStyle/>
          <a:p>
            <a:pPr marL="45720" indent="0">
              <a:buNone/>
            </a:pPr>
            <a:r>
              <a:rPr lang="en-US" dirty="0" smtClean="0"/>
              <a:t>Greek efforts</a:t>
            </a:r>
            <a:endParaRPr lang="en-US" dirty="0"/>
          </a:p>
          <a:p>
            <a:r>
              <a:rPr lang="en-US" b="1" dirty="0" smtClean="0"/>
              <a:t>Ptolemy </a:t>
            </a:r>
            <a:r>
              <a:rPr lang="en-US" b="1" dirty="0"/>
              <a:t>(c. </a:t>
            </a:r>
            <a:r>
              <a:rPr lang="en-US" b="1" dirty="0" smtClean="0"/>
              <a:t>130 CE) -</a:t>
            </a:r>
          </a:p>
          <a:p>
            <a:r>
              <a:rPr lang="en-US" b="1" dirty="0"/>
              <a:t>Proclus (5th century) - assumed “</a:t>
            </a:r>
            <a:r>
              <a:rPr lang="en-US" b="1" dirty="0" err="1"/>
              <a:t>Playfair’s</a:t>
            </a:r>
            <a:r>
              <a:rPr lang="en-US" b="1" dirty="0"/>
              <a:t> </a:t>
            </a:r>
            <a:r>
              <a:rPr lang="en-US" b="1" dirty="0" smtClean="0"/>
              <a:t>Postulate”</a:t>
            </a:r>
            <a:endParaRPr lang="en-US" dirty="0"/>
          </a:p>
          <a:p>
            <a:pPr marL="45720" indent="0">
              <a:buNone/>
            </a:pPr>
            <a:r>
              <a:rPr lang="en-US" dirty="0" smtClean="0"/>
              <a:t>Islamic efforts</a:t>
            </a:r>
          </a:p>
          <a:p>
            <a:r>
              <a:rPr lang="en-US" b="1" dirty="0" smtClean="0"/>
              <a:t>al-</a:t>
            </a:r>
            <a:r>
              <a:rPr lang="en-US" b="1" dirty="0" err="1" smtClean="0"/>
              <a:t>Gauhary</a:t>
            </a:r>
            <a:r>
              <a:rPr lang="en-US" b="1" dirty="0" smtClean="0"/>
              <a:t> </a:t>
            </a:r>
            <a:r>
              <a:rPr lang="en-US" b="1" dirty="0"/>
              <a:t>(9th </a:t>
            </a:r>
            <a:r>
              <a:rPr lang="en-US" b="1" dirty="0" smtClean="0"/>
              <a:t>century CE) </a:t>
            </a:r>
            <a:endParaRPr lang="en-US" dirty="0"/>
          </a:p>
          <a:p>
            <a:r>
              <a:rPr lang="en-US" b="1" dirty="0" smtClean="0"/>
              <a:t>Ibn </a:t>
            </a:r>
            <a:r>
              <a:rPr lang="en-US" b="1" dirty="0" err="1"/>
              <a:t>al-Haytham</a:t>
            </a:r>
            <a:r>
              <a:rPr lang="en-US" b="1" dirty="0"/>
              <a:t> (965-1039) </a:t>
            </a:r>
            <a:endParaRPr lang="en-US" dirty="0"/>
          </a:p>
          <a:p>
            <a:r>
              <a:rPr lang="en-US" b="1" dirty="0" smtClean="0"/>
              <a:t>Omar </a:t>
            </a:r>
            <a:r>
              <a:rPr lang="en-US" b="1" dirty="0" err="1"/>
              <a:t>Khayyám</a:t>
            </a:r>
            <a:r>
              <a:rPr lang="en-US" b="1" dirty="0"/>
              <a:t> (1050–1123) </a:t>
            </a:r>
            <a:endParaRPr lang="en-US" dirty="0"/>
          </a:p>
          <a:p>
            <a:r>
              <a:rPr lang="en-US" b="1" dirty="0" smtClean="0"/>
              <a:t>Nasir </a:t>
            </a:r>
            <a:r>
              <a:rPr lang="en-US" b="1" dirty="0"/>
              <a:t>al-Din al-</a:t>
            </a:r>
            <a:r>
              <a:rPr lang="en-US" b="1" dirty="0" err="1"/>
              <a:t>Tusi</a:t>
            </a:r>
            <a:r>
              <a:rPr lang="en-US" b="1" dirty="0"/>
              <a:t> (1201–1274) </a:t>
            </a:r>
            <a:endParaRPr lang="en-US" dirty="0"/>
          </a:p>
          <a:p>
            <a:pPr marL="45720" indent="0">
              <a:buNone/>
            </a:pPr>
            <a:endParaRPr lang="en-US" dirty="0"/>
          </a:p>
        </p:txBody>
      </p:sp>
    </p:spTree>
    <p:extLst>
      <p:ext uri="{BB962C8B-B14F-4D97-AF65-F5344CB8AC3E}">
        <p14:creationId xmlns:p14="http://schemas.microsoft.com/office/powerpoint/2010/main" val="2580515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e/e2/Saccheri%27s_quadrilateral.svg/800px-Saccheri%27s_quadrilater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576" y="1863397"/>
            <a:ext cx="6006733" cy="41296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29497" y="337751"/>
            <a:ext cx="9875520" cy="1356360"/>
          </a:xfrm>
        </p:spPr>
        <p:txBody>
          <a:bodyPr/>
          <a:lstStyle/>
          <a:p>
            <a:pPr algn="ctr"/>
            <a:r>
              <a:rPr lang="en-US" dirty="0" smtClean="0"/>
              <a:t>17</a:t>
            </a:r>
            <a:r>
              <a:rPr lang="en-US" baseline="30000" dirty="0" smtClean="0"/>
              <a:t>th</a:t>
            </a:r>
            <a:r>
              <a:rPr lang="en-US" dirty="0" smtClean="0"/>
              <a:t> Century efforts</a:t>
            </a:r>
            <a:endParaRPr lang="en-US" dirty="0"/>
          </a:p>
        </p:txBody>
      </p:sp>
      <p:sp>
        <p:nvSpPr>
          <p:cNvPr id="3" name="Content Placeholder 2"/>
          <p:cNvSpPr>
            <a:spLocks noGrp="1"/>
          </p:cNvSpPr>
          <p:nvPr>
            <p:ph idx="1"/>
          </p:nvPr>
        </p:nvSpPr>
        <p:spPr>
          <a:xfrm>
            <a:off x="352167" y="1278924"/>
            <a:ext cx="6023919" cy="5307227"/>
          </a:xfrm>
        </p:spPr>
        <p:txBody>
          <a:bodyPr>
            <a:normAutofit/>
          </a:bodyPr>
          <a:lstStyle/>
          <a:p>
            <a:pPr marL="45720" indent="0">
              <a:buNone/>
            </a:pPr>
            <a:endParaRPr lang="en-US" sz="2400" dirty="0"/>
          </a:p>
          <a:p>
            <a:r>
              <a:rPr lang="en-US" sz="2400" b="1" dirty="0"/>
              <a:t>1663 – John Wallis </a:t>
            </a:r>
            <a:endParaRPr lang="en-US" sz="2400" dirty="0"/>
          </a:p>
          <a:p>
            <a:r>
              <a:rPr lang="it-IT" sz="2400" b="1" dirty="0" smtClean="0"/>
              <a:t>1680 </a:t>
            </a:r>
            <a:r>
              <a:rPr lang="it-IT" sz="2400" b="1" dirty="0"/>
              <a:t>- Giordano Vitale “Saccheri quadrilateral” </a:t>
            </a:r>
            <a:endParaRPr lang="en-US" sz="2400" dirty="0"/>
          </a:p>
          <a:p>
            <a:r>
              <a:rPr lang="en-US" sz="2400" b="1" dirty="0" smtClean="0"/>
              <a:t>1697 </a:t>
            </a:r>
            <a:r>
              <a:rPr lang="en-US" sz="2400" b="1" dirty="0"/>
              <a:t>- </a:t>
            </a:r>
            <a:r>
              <a:rPr lang="en-US" sz="2400" b="1" dirty="0" err="1"/>
              <a:t>Girolamo</a:t>
            </a:r>
            <a:r>
              <a:rPr lang="en-US" sz="2400" b="1" dirty="0"/>
              <a:t> </a:t>
            </a:r>
            <a:r>
              <a:rPr lang="en-US" sz="2400" b="1" dirty="0" err="1"/>
              <a:t>Saccheri</a:t>
            </a:r>
            <a:r>
              <a:rPr lang="en-US" sz="2400" b="1" dirty="0"/>
              <a:t> </a:t>
            </a:r>
          </a:p>
          <a:p>
            <a:pPr lvl="1"/>
            <a:r>
              <a:rPr lang="en-US" b="1" i="1" dirty="0" err="1" smtClean="0"/>
              <a:t>Euclides</a:t>
            </a:r>
            <a:r>
              <a:rPr lang="en-US" b="1" i="1" dirty="0" smtClean="0"/>
              <a:t> </a:t>
            </a:r>
            <a:r>
              <a:rPr lang="en-US" b="1" i="1" dirty="0"/>
              <a:t>ab Omni </a:t>
            </a:r>
            <a:r>
              <a:rPr lang="en-US" b="1" i="1" dirty="0" err="1"/>
              <a:t>Naevo</a:t>
            </a:r>
            <a:r>
              <a:rPr lang="en-US" b="1" i="1" dirty="0"/>
              <a:t> </a:t>
            </a:r>
            <a:r>
              <a:rPr lang="en-US" b="1" i="1" dirty="0" err="1"/>
              <a:t>Vindicatus</a:t>
            </a:r>
            <a:r>
              <a:rPr lang="en-US" b="1" i="1" dirty="0"/>
              <a:t> </a:t>
            </a:r>
            <a:r>
              <a:rPr lang="en-US" b="1" dirty="0"/>
              <a:t>(1697) </a:t>
            </a:r>
            <a:endParaRPr lang="en-US" dirty="0"/>
          </a:p>
          <a:p>
            <a:pPr marL="45720" indent="0">
              <a:buNone/>
            </a:pPr>
            <a:r>
              <a:rPr lang="en-US" sz="2400" dirty="0" smtClean="0"/>
              <a:t>	</a:t>
            </a:r>
          </a:p>
          <a:p>
            <a:pPr marL="45720" indent="0">
              <a:buNone/>
            </a:pPr>
            <a:r>
              <a:rPr lang="en-US" sz="2400" dirty="0" smtClean="0"/>
              <a:t>The </a:t>
            </a:r>
            <a:r>
              <a:rPr lang="en-US" sz="2400" dirty="0" err="1" smtClean="0"/>
              <a:t>Saccheri</a:t>
            </a:r>
            <a:r>
              <a:rPr lang="en-US" sz="2400" dirty="0" smtClean="0"/>
              <a:t> attempts is important. Many other attempts used the “</a:t>
            </a:r>
            <a:r>
              <a:rPr lang="en-US" sz="2400" dirty="0" err="1" smtClean="0"/>
              <a:t>Saccheri</a:t>
            </a:r>
            <a:r>
              <a:rPr lang="en-US" sz="2400" dirty="0" smtClean="0"/>
              <a:t> quadrilateral” aka the “</a:t>
            </a:r>
            <a:r>
              <a:rPr lang="en-US" sz="2400" dirty="0" err="1" smtClean="0"/>
              <a:t>Saccheri</a:t>
            </a:r>
            <a:r>
              <a:rPr lang="en-US" sz="2400" dirty="0" smtClean="0"/>
              <a:t>-</a:t>
            </a:r>
            <a:r>
              <a:rPr lang="en-US" sz="2400" b="1" dirty="0"/>
              <a:t> </a:t>
            </a:r>
            <a:r>
              <a:rPr lang="en-US" sz="2400" dirty="0" err="1" smtClean="0"/>
              <a:t>Khayyám</a:t>
            </a:r>
            <a:r>
              <a:rPr lang="en-US" sz="2400" dirty="0" smtClean="0"/>
              <a:t> quadrilateral”. We will return to </a:t>
            </a:r>
            <a:r>
              <a:rPr lang="en-US" sz="2400" dirty="0" err="1" smtClean="0"/>
              <a:t>Saccheri</a:t>
            </a:r>
            <a:r>
              <a:rPr lang="en-US" sz="2400" dirty="0" smtClean="0"/>
              <a:t>…</a:t>
            </a:r>
            <a:endParaRPr lang="en-US" sz="2400" dirty="0"/>
          </a:p>
        </p:txBody>
      </p:sp>
    </p:spTree>
    <p:extLst>
      <p:ext uri="{BB962C8B-B14F-4D97-AF65-F5344CB8AC3E}">
        <p14:creationId xmlns:p14="http://schemas.microsoft.com/office/powerpoint/2010/main" val="829128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492" y="609600"/>
            <a:ext cx="9997028" cy="1356360"/>
          </a:xfrm>
        </p:spPr>
        <p:txBody>
          <a:bodyPr/>
          <a:lstStyle/>
          <a:p>
            <a:r>
              <a:rPr lang="en-US" dirty="0" smtClean="0"/>
              <a:t>Why do you love (really like) Mathematics?</a:t>
            </a:r>
            <a:endParaRPr lang="en-US" dirty="0"/>
          </a:p>
        </p:txBody>
      </p:sp>
      <p:sp>
        <p:nvSpPr>
          <p:cNvPr id="3" name="Content Placeholder 2"/>
          <p:cNvSpPr>
            <a:spLocks noGrp="1"/>
          </p:cNvSpPr>
          <p:nvPr>
            <p:ph idx="1"/>
          </p:nvPr>
        </p:nvSpPr>
        <p:spPr/>
        <p:txBody>
          <a:bodyPr/>
          <a:lstStyle/>
          <a:p>
            <a:r>
              <a:rPr lang="en-US" dirty="0" smtClean="0"/>
              <a:t>Is it because of its logic and clear structure?</a:t>
            </a:r>
          </a:p>
          <a:p>
            <a:pPr marL="45720" indent="0">
              <a:buNone/>
            </a:pPr>
            <a:endParaRPr lang="en-US" dirty="0" smtClean="0"/>
          </a:p>
          <a:p>
            <a:r>
              <a:rPr lang="en-US" dirty="0" smtClean="0"/>
              <a:t>Because there is only one right answer?</a:t>
            </a:r>
          </a:p>
          <a:p>
            <a:pPr marL="45720" indent="0">
              <a:buNone/>
            </a:pPr>
            <a:endParaRPr lang="en-US" dirty="0" smtClean="0"/>
          </a:p>
          <a:p>
            <a:r>
              <a:rPr lang="en-US" dirty="0" smtClean="0"/>
              <a:t>Because it is beautiful?</a:t>
            </a:r>
          </a:p>
          <a:p>
            <a:endParaRPr lang="en-US" dirty="0"/>
          </a:p>
          <a:p>
            <a:r>
              <a:rPr lang="en-US" dirty="0" smtClean="0"/>
              <a:t>Would you say it is because it can change based on the choices YOU make?</a:t>
            </a:r>
            <a:endParaRPr lang="en-US" dirty="0"/>
          </a:p>
        </p:txBody>
      </p:sp>
    </p:spTree>
    <p:extLst>
      <p:ext uri="{BB962C8B-B14F-4D97-AF65-F5344CB8AC3E}">
        <p14:creationId xmlns:p14="http://schemas.microsoft.com/office/powerpoint/2010/main" val="153878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431800"/>
            <a:ext cx="9875520" cy="1356360"/>
          </a:xfrm>
        </p:spPr>
        <p:txBody>
          <a:bodyPr/>
          <a:lstStyle/>
          <a:p>
            <a:pPr algn="ctr"/>
            <a:r>
              <a:rPr lang="en-US" dirty="0" smtClean="0"/>
              <a:t>18</a:t>
            </a:r>
            <a:r>
              <a:rPr lang="en-US" baseline="30000" dirty="0" smtClean="0"/>
              <a:t>th</a:t>
            </a:r>
            <a:r>
              <a:rPr lang="en-US" dirty="0" smtClean="0"/>
              <a:t> </a:t>
            </a:r>
            <a:r>
              <a:rPr lang="en-US" dirty="0"/>
              <a:t>Century efforts</a:t>
            </a:r>
          </a:p>
        </p:txBody>
      </p:sp>
      <p:sp>
        <p:nvSpPr>
          <p:cNvPr id="3" name="Content Placeholder 2"/>
          <p:cNvSpPr>
            <a:spLocks noGrp="1"/>
          </p:cNvSpPr>
          <p:nvPr>
            <p:ph idx="1"/>
          </p:nvPr>
        </p:nvSpPr>
        <p:spPr>
          <a:xfrm>
            <a:off x="1143000" y="1788160"/>
            <a:ext cx="10452100" cy="4638040"/>
          </a:xfrm>
        </p:spPr>
        <p:txBody>
          <a:bodyPr>
            <a:normAutofit lnSpcReduction="10000"/>
          </a:bodyPr>
          <a:lstStyle/>
          <a:p>
            <a:r>
              <a:rPr lang="en-US" sz="2800" dirty="0" smtClean="0"/>
              <a:t>Lambert, 1766 </a:t>
            </a:r>
          </a:p>
          <a:p>
            <a:pPr marL="274320" lvl="1" indent="0">
              <a:buNone/>
            </a:pPr>
            <a:r>
              <a:rPr lang="en-US" sz="2800" dirty="0"/>
              <a:t>	</a:t>
            </a:r>
            <a:r>
              <a:rPr lang="en-US" sz="2800" dirty="0" smtClean="0"/>
              <a:t>Following </a:t>
            </a:r>
            <a:r>
              <a:rPr lang="en-US" sz="2800" dirty="0" err="1" smtClean="0"/>
              <a:t>Saccheri</a:t>
            </a:r>
            <a:r>
              <a:rPr lang="en-US" sz="2800" dirty="0" smtClean="0"/>
              <a:t>, noticed that in the acute angle case, the angle sum of a triangle INCREASED as the are of the triangle Decreased!</a:t>
            </a:r>
          </a:p>
          <a:p>
            <a:r>
              <a:rPr lang="en-US" sz="2800" dirty="0" smtClean="0"/>
              <a:t>Legendre</a:t>
            </a:r>
          </a:p>
          <a:p>
            <a:pPr marL="274320" lvl="1" indent="0">
              <a:buNone/>
            </a:pPr>
            <a:r>
              <a:rPr lang="en-US" sz="2800" dirty="0"/>
              <a:t>	</a:t>
            </a:r>
            <a:r>
              <a:rPr lang="en-US" sz="2800" dirty="0" smtClean="0"/>
              <a:t>Proved 5</a:t>
            </a:r>
            <a:r>
              <a:rPr lang="en-US" sz="2800" baseline="30000" dirty="0" smtClean="0"/>
              <a:t>th</a:t>
            </a:r>
            <a:r>
              <a:rPr lang="en-US" sz="2800" dirty="0" smtClean="0"/>
              <a:t> equivalent to “The sum of the angles of a triangle is equal to two right angles”</a:t>
            </a:r>
          </a:p>
          <a:p>
            <a:pPr marL="274320" lvl="1" indent="0">
              <a:buNone/>
            </a:pPr>
            <a:endParaRPr lang="en-US" sz="2800" dirty="0" smtClean="0"/>
          </a:p>
          <a:p>
            <a:pPr marL="45720" indent="0">
              <a:buNone/>
            </a:pPr>
            <a:r>
              <a:rPr lang="en-US" sz="2800" dirty="0" smtClean="0"/>
              <a:t>In 1767 </a:t>
            </a:r>
            <a:r>
              <a:rPr lang="en-US" sz="2800" dirty="0" err="1" smtClean="0"/>
              <a:t>D’Alembert</a:t>
            </a:r>
            <a:r>
              <a:rPr lang="en-US" sz="2800" dirty="0" smtClean="0"/>
              <a:t> </a:t>
            </a:r>
            <a:r>
              <a:rPr lang="en-US" sz="2800" dirty="0" smtClean="0"/>
              <a:t>called </a:t>
            </a:r>
            <a:r>
              <a:rPr lang="en-US" sz="2800" dirty="0" smtClean="0"/>
              <a:t>the search and failure to prove the 5</a:t>
            </a:r>
            <a:r>
              <a:rPr lang="en-US" sz="2800" baseline="30000" dirty="0" smtClean="0"/>
              <a:t>th</a:t>
            </a:r>
            <a:endParaRPr lang="en-US" sz="2800" dirty="0" smtClean="0"/>
          </a:p>
          <a:p>
            <a:pPr marL="45720" indent="0">
              <a:buNone/>
            </a:pPr>
            <a:r>
              <a:rPr lang="en-US" sz="2800" dirty="0"/>
              <a:t>	</a:t>
            </a:r>
            <a:r>
              <a:rPr lang="en-US" sz="2800" dirty="0" smtClean="0"/>
              <a:t>“the scandal of elementary geometry.”</a:t>
            </a:r>
          </a:p>
          <a:p>
            <a:pPr marL="45720" indent="0">
              <a:buNone/>
            </a:pPr>
            <a:endParaRPr lang="en-US" dirty="0"/>
          </a:p>
          <a:p>
            <a:pPr marL="45720" indent="0">
              <a:buNone/>
            </a:pPr>
            <a:endParaRPr lang="en-US" dirty="0" smtClean="0"/>
          </a:p>
          <a:p>
            <a:endParaRPr lang="en-US" dirty="0"/>
          </a:p>
        </p:txBody>
      </p:sp>
    </p:spTree>
    <p:extLst>
      <p:ext uri="{BB962C8B-B14F-4D97-AF65-F5344CB8AC3E}">
        <p14:creationId xmlns:p14="http://schemas.microsoft.com/office/powerpoint/2010/main" val="2610671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Carl Friedrich Gauss (1777-1855)</a:t>
            </a:r>
            <a:br>
              <a:rPr lang="en-US" dirty="0" smtClean="0"/>
            </a:br>
            <a:r>
              <a:rPr lang="en-US" sz="1200" dirty="0" smtClean="0"/>
              <a:t/>
            </a:r>
            <a:br>
              <a:rPr lang="en-US" sz="1200" dirty="0" smtClean="0"/>
            </a:br>
            <a:r>
              <a:rPr lang="en-US" sz="1600" dirty="0"/>
              <a:t>M</a:t>
            </a:r>
            <a:r>
              <a:rPr lang="en-US" sz="1600" dirty="0" smtClean="0"/>
              <a:t>y great-great-great-great mathematical Grandfather</a:t>
            </a:r>
            <a:endParaRPr lang="en-US" sz="1600" dirty="0"/>
          </a:p>
        </p:txBody>
      </p:sp>
      <p:sp>
        <p:nvSpPr>
          <p:cNvPr id="3" name="Content Placeholder 2"/>
          <p:cNvSpPr>
            <a:spLocks noGrp="1"/>
          </p:cNvSpPr>
          <p:nvPr>
            <p:ph idx="1"/>
          </p:nvPr>
        </p:nvSpPr>
        <p:spPr>
          <a:xfrm>
            <a:off x="546100" y="2057400"/>
            <a:ext cx="11201400" cy="4038600"/>
          </a:xfrm>
        </p:spPr>
        <p:txBody>
          <a:bodyPr>
            <a:normAutofit/>
          </a:bodyPr>
          <a:lstStyle/>
          <a:p>
            <a:r>
              <a:rPr lang="en-US" sz="2400" dirty="0" smtClean="0"/>
              <a:t>First to realize that a new mindset was needed.</a:t>
            </a:r>
          </a:p>
          <a:p>
            <a:r>
              <a:rPr lang="en-US" sz="2400" dirty="0" smtClean="0"/>
              <a:t>Started work on the 5</a:t>
            </a:r>
            <a:r>
              <a:rPr lang="en-US" sz="2400" baseline="30000" dirty="0" smtClean="0"/>
              <a:t>th</a:t>
            </a:r>
            <a:r>
              <a:rPr lang="en-US" sz="2400" dirty="0" smtClean="0"/>
              <a:t> postulate in 1792. AT YOUR AGE (age 15)</a:t>
            </a:r>
          </a:p>
          <a:p>
            <a:r>
              <a:rPr lang="en-US" sz="2400" dirty="0" smtClean="0"/>
              <a:t>With little progress, in 1813 stated, “</a:t>
            </a:r>
            <a:r>
              <a:rPr lang="en-US" sz="2400" i="1" dirty="0"/>
              <a:t>In the theory of parallels we are even now not further </a:t>
            </a:r>
            <a:r>
              <a:rPr lang="en-US" sz="2400" i="1" dirty="0" smtClean="0"/>
              <a:t>than</a:t>
            </a:r>
            <a:r>
              <a:rPr lang="en-US" sz="2400" i="1" dirty="0"/>
              <a:t> </a:t>
            </a:r>
            <a:r>
              <a:rPr lang="en-US" sz="2400" i="1" dirty="0" smtClean="0"/>
              <a:t>Euclid</a:t>
            </a:r>
            <a:r>
              <a:rPr lang="en-US" sz="2400" dirty="0" smtClean="0"/>
              <a:t>. </a:t>
            </a:r>
            <a:r>
              <a:rPr lang="en-US" sz="2400" i="1" dirty="0" smtClean="0"/>
              <a:t>This </a:t>
            </a:r>
            <a:r>
              <a:rPr lang="en-US" sz="2400" i="1" dirty="0"/>
              <a:t>is a shameful part of </a:t>
            </a:r>
            <a:r>
              <a:rPr lang="en-US" sz="2400" i="1" dirty="0" smtClean="0"/>
              <a:t>mathematics</a:t>
            </a:r>
            <a:r>
              <a:rPr lang="en-US" sz="2400" i="1" dirty="0" smtClean="0"/>
              <a:t>…”</a:t>
            </a:r>
            <a:endParaRPr lang="en-US" sz="2400" i="1" dirty="0" smtClean="0"/>
          </a:p>
          <a:p>
            <a:r>
              <a:rPr lang="en-US" sz="2400" dirty="0" smtClean="0"/>
              <a:t>By 1817 believed that the Parallel Postulate was </a:t>
            </a:r>
            <a:r>
              <a:rPr lang="en-US" sz="2400" b="1" dirty="0" smtClean="0"/>
              <a:t>Independent</a:t>
            </a:r>
            <a:r>
              <a:rPr lang="en-US" sz="2400" dirty="0" smtClean="0"/>
              <a:t> of Euclid’s four other postulate.</a:t>
            </a:r>
          </a:p>
          <a:p>
            <a:r>
              <a:rPr lang="en-US" sz="2400" dirty="0" smtClean="0"/>
              <a:t>He then started to look at what would happen if you didn’t require Euclid’s 5</a:t>
            </a:r>
            <a:r>
              <a:rPr lang="en-US" sz="2400" baseline="30000" dirty="0" smtClean="0"/>
              <a:t>th</a:t>
            </a:r>
            <a:r>
              <a:rPr lang="en-US" sz="2400" dirty="0" smtClean="0"/>
              <a:t> Postulate.</a:t>
            </a:r>
          </a:p>
          <a:p>
            <a:r>
              <a:rPr lang="en-US" sz="2400" dirty="0" smtClean="0"/>
              <a:t>Fearing the “Howls of the </a:t>
            </a:r>
            <a:r>
              <a:rPr lang="en-US" sz="2400" dirty="0" err="1" smtClean="0"/>
              <a:t>Boethians</a:t>
            </a:r>
            <a:r>
              <a:rPr lang="en-US" sz="2400" dirty="0" smtClean="0"/>
              <a:t>”, he kept his ideas to himself.</a:t>
            </a:r>
            <a:endParaRPr lang="en-US" sz="2400" dirty="0"/>
          </a:p>
        </p:txBody>
      </p:sp>
    </p:spTree>
    <p:extLst>
      <p:ext uri="{BB962C8B-B14F-4D97-AF65-F5344CB8AC3E}">
        <p14:creationId xmlns:p14="http://schemas.microsoft.com/office/powerpoint/2010/main" val="31798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199" y="264982"/>
            <a:ext cx="10499536" cy="1356360"/>
          </a:xfrm>
        </p:spPr>
        <p:txBody>
          <a:bodyPr/>
          <a:lstStyle/>
          <a:p>
            <a:pPr algn="ctr"/>
            <a:r>
              <a:rPr lang="en-US" dirty="0" smtClean="0"/>
              <a:t>Back to </a:t>
            </a:r>
            <a:r>
              <a:rPr lang="en-US" dirty="0" err="1" smtClean="0"/>
              <a:t>Saccheri</a:t>
            </a:r>
            <a:r>
              <a:rPr lang="en-US" dirty="0" smtClean="0"/>
              <a:t> </a:t>
            </a:r>
            <a:br>
              <a:rPr lang="en-US" dirty="0" smtClean="0"/>
            </a:br>
            <a:r>
              <a:rPr lang="en-US" dirty="0" smtClean="0"/>
              <a:t>What are the options for the summit angles?</a:t>
            </a:r>
            <a:endParaRPr lang="en-US" dirty="0"/>
          </a:p>
        </p:txBody>
      </p:sp>
      <p:pic>
        <p:nvPicPr>
          <p:cNvPr id="3074" name="Picture 2" descr="http://4.bp.blogspot.com/-pt4N9jYQBxA/UnICCdCWZ3I/AAAAAAAAK7s/sLbEizZf0J8/s1600/180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2199" y="1806008"/>
            <a:ext cx="9957121" cy="32621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23258" y="5252857"/>
            <a:ext cx="10499536"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dirty="0" smtClean="0"/>
              <a:t>What does these mean for parallels?</a:t>
            </a:r>
            <a:endParaRPr lang="en-US" dirty="0"/>
          </a:p>
        </p:txBody>
      </p:sp>
      <p:sp>
        <p:nvSpPr>
          <p:cNvPr id="3" name="TextBox 2"/>
          <p:cNvSpPr txBox="1"/>
          <p:nvPr/>
        </p:nvSpPr>
        <p:spPr>
          <a:xfrm>
            <a:off x="655380" y="5068191"/>
            <a:ext cx="11536620" cy="369332"/>
          </a:xfrm>
          <a:prstGeom prst="rect">
            <a:avLst/>
          </a:prstGeom>
          <a:noFill/>
        </p:spPr>
        <p:txBody>
          <a:bodyPr wrap="none" rtlCol="0">
            <a:spAutoFit/>
          </a:bodyPr>
          <a:lstStyle/>
          <a:p>
            <a:r>
              <a:rPr lang="en-US" dirty="0" smtClean="0"/>
              <a:t>Hypothesis of the Right Angle (</a:t>
            </a:r>
            <a:r>
              <a:rPr lang="en-US" b="1" dirty="0" smtClean="0"/>
              <a:t>HRA</a:t>
            </a:r>
            <a:r>
              <a:rPr lang="en-US" dirty="0" smtClean="0"/>
              <a:t>)     Hypothesis of the Acute Angle (</a:t>
            </a:r>
            <a:r>
              <a:rPr lang="en-US" b="1" dirty="0" smtClean="0"/>
              <a:t>HAA</a:t>
            </a:r>
            <a:r>
              <a:rPr lang="en-US" dirty="0" smtClean="0"/>
              <a:t>)     Hypothesis of the Obtuse Angle </a:t>
            </a:r>
            <a:r>
              <a:rPr lang="en-US" b="1" dirty="0" smtClean="0"/>
              <a:t>(HOA</a:t>
            </a:r>
            <a:r>
              <a:rPr lang="en-US" dirty="0" smtClean="0"/>
              <a:t>)     </a:t>
            </a:r>
            <a:endParaRPr lang="en-US" dirty="0"/>
          </a:p>
        </p:txBody>
      </p:sp>
    </p:spTree>
    <p:extLst>
      <p:ext uri="{BB962C8B-B14F-4D97-AF65-F5344CB8AC3E}">
        <p14:creationId xmlns:p14="http://schemas.microsoft.com/office/powerpoint/2010/main" val="115669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699" y="252740"/>
            <a:ext cx="9875520" cy="1356360"/>
          </a:xfrm>
        </p:spPr>
        <p:txBody>
          <a:bodyPr/>
          <a:lstStyle/>
          <a:p>
            <a:pPr algn="ctr"/>
            <a:r>
              <a:rPr lang="en-US" dirty="0" smtClean="0"/>
              <a:t>HRA – Right Angle Case</a:t>
            </a:r>
            <a:endParaRPr lang="en-US" dirty="0"/>
          </a:p>
        </p:txBody>
      </p:sp>
      <p:pic>
        <p:nvPicPr>
          <p:cNvPr id="1030" name="Picture 6" descr="https://c1.staticflickr.com/5/4036/4392598304_c855ac2b09_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3031" y="1343680"/>
            <a:ext cx="6328200" cy="4038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7483899" y="1609100"/>
                <a:ext cx="3886200" cy="3416320"/>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𝐴𝐵𝐶</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𝐵𝐴𝐶</m:t>
                    </m:r>
                    <m:r>
                      <a:rPr lang="en-US" sz="2400" b="0" i="1" smtClean="0">
                        <a:latin typeface="Cambria Math" panose="02040503050406030204" pitchFamily="18" charset="0"/>
                        <a:ea typeface="Cambria Math" panose="02040503050406030204" pitchFamily="18" charset="0"/>
                      </a:rPr>
                      <m:t> </m:t>
                    </m:r>
                  </m:oMath>
                </a14:m>
                <a:r>
                  <a:rPr lang="en-US" sz="2400" b="0" dirty="0" smtClean="0">
                    <a:ea typeface="Cambria Math" panose="02040503050406030204" pitchFamily="18" charset="0"/>
                  </a:rPr>
                  <a:t>by SAS</a:t>
                </a:r>
              </a:p>
              <a:p>
                <a:endParaRPr lang="en-US" sz="2400" dirty="0" smtClean="0"/>
              </a:p>
              <a:p>
                <a:r>
                  <a:rPr lang="en-US" sz="2400" dirty="0" smtClean="0"/>
                  <a:t>leads to</a:t>
                </a:r>
              </a:p>
              <a:p>
                <a:endParaRPr lang="en-US" sz="2400" i="1" dirty="0" smtClean="0">
                  <a:latin typeface="Cambria Math" panose="02040503050406030204" pitchFamily="18" charset="0"/>
                  <a:ea typeface="Cambria Math" panose="02040503050406030204" pitchFamily="18" charset="0"/>
                </a:endParaRPr>
              </a:p>
              <a:p>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𝐴𝐷𝐶</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𝐵𝐶𝐷</m:t>
                    </m:r>
                  </m:oMath>
                </a14:m>
                <a:r>
                  <a:rPr lang="en-US" sz="2400" dirty="0" smtClean="0"/>
                  <a:t> by SSS</a:t>
                </a:r>
              </a:p>
              <a:p>
                <a:endParaRPr lang="en-US" sz="2400" dirty="0"/>
              </a:p>
              <a:p>
                <a:r>
                  <a:rPr lang="en-US" sz="2400" dirty="0" smtClean="0"/>
                  <a:t>Therefore, </a:t>
                </a:r>
                <a14:m>
                  <m:oMath xmlns:m="http://schemas.openxmlformats.org/officeDocument/2006/math">
                    <m:r>
                      <a:rPr lang="en-US" sz="2400" i="1" smtClean="0">
                        <a:latin typeface="Cambria Math" panose="02040503050406030204" pitchFamily="18" charset="0"/>
                      </a:rPr>
                      <m:t>∠</m:t>
                    </m:r>
                    <m:r>
                      <a:rPr lang="en-US" sz="2400" b="0" i="1" smtClean="0">
                        <a:latin typeface="Cambria Math" panose="02040503050406030204" pitchFamily="18" charset="0"/>
                      </a:rPr>
                      <m:t>𝐴𝐷𝐶</m:t>
                    </m:r>
                    <m:r>
                      <a:rPr lang="en-US" sz="2400" b="0" i="1" smtClean="0">
                        <a:latin typeface="Cambria Math" panose="02040503050406030204" pitchFamily="18" charset="0"/>
                      </a:rPr>
                      <m:t>=</m:t>
                    </m:r>
                  </m:oMath>
                </a14:m>
                <a:r>
                  <a:rPr lang="en-US" sz="2400" dirty="0"/>
                  <a:t> </a:t>
                </a:r>
                <a14:m>
                  <m:oMath xmlns:m="http://schemas.openxmlformats.org/officeDocument/2006/math">
                    <m:r>
                      <a:rPr lang="en-US" sz="2400" i="1">
                        <a:latin typeface="Cambria Math" panose="02040503050406030204" pitchFamily="18" charset="0"/>
                      </a:rPr>
                      <m:t>∠</m:t>
                    </m:r>
                  </m:oMath>
                </a14:m>
                <a:r>
                  <a:rPr lang="en-US" sz="2400" dirty="0" smtClean="0"/>
                  <a:t>BCD</a:t>
                </a:r>
              </a:p>
              <a:p>
                <a:endParaRPr lang="en-US" sz="2400" dirty="0" smtClean="0"/>
              </a:p>
              <a:p>
                <a:r>
                  <a:rPr lang="en-US" sz="2400" dirty="0" smtClean="0"/>
                  <a:t>Using Propositions 4 and 8.</a:t>
                </a:r>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7483899" y="1609100"/>
                <a:ext cx="3886200" cy="3416320"/>
              </a:xfrm>
              <a:prstGeom prst="rect">
                <a:avLst/>
              </a:prstGeom>
              <a:blipFill rotWithShape="0">
                <a:blip r:embed="rId3"/>
                <a:stretch>
                  <a:fillRect l="-2512" t="-1429" b="-3214"/>
                </a:stretch>
              </a:blipFill>
            </p:spPr>
            <p:txBody>
              <a:bodyPr/>
              <a:lstStyle/>
              <a:p>
                <a:r>
                  <a:rPr lang="en-US">
                    <a:noFill/>
                  </a:rPr>
                  <a:t> </a:t>
                </a:r>
              </a:p>
            </p:txBody>
          </p:sp>
        </mc:Fallback>
      </mc:AlternateContent>
      <p:sp>
        <p:nvSpPr>
          <p:cNvPr id="5" name="TextBox 4"/>
          <p:cNvSpPr txBox="1"/>
          <p:nvPr/>
        </p:nvSpPr>
        <p:spPr>
          <a:xfrm>
            <a:off x="527974" y="5396002"/>
            <a:ext cx="11130969" cy="1077218"/>
          </a:xfrm>
          <a:prstGeom prst="rect">
            <a:avLst/>
          </a:prstGeom>
          <a:noFill/>
        </p:spPr>
        <p:txBody>
          <a:bodyPr wrap="square" rtlCol="0">
            <a:spAutoFit/>
          </a:bodyPr>
          <a:lstStyle/>
          <a:p>
            <a:r>
              <a:rPr lang="en-US" sz="3200" dirty="0" smtClean="0"/>
              <a:t>What does this proof rely on?    </a:t>
            </a:r>
          </a:p>
          <a:p>
            <a:r>
              <a:rPr lang="en-US" sz="3200" dirty="0" smtClean="0"/>
              <a:t>AD=BC, which is “parallel lines are everywhere equidistant”!</a:t>
            </a:r>
            <a:endParaRPr lang="en-US" sz="3200" dirty="0"/>
          </a:p>
        </p:txBody>
      </p:sp>
    </p:spTree>
    <p:extLst>
      <p:ext uri="{BB962C8B-B14F-4D97-AF65-F5344CB8AC3E}">
        <p14:creationId xmlns:p14="http://schemas.microsoft.com/office/powerpoint/2010/main" val="28401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644" y="390232"/>
            <a:ext cx="9875520" cy="1356360"/>
          </a:xfrm>
        </p:spPr>
        <p:txBody>
          <a:bodyPr/>
          <a:lstStyle/>
          <a:p>
            <a:pPr algn="ctr"/>
            <a:r>
              <a:rPr lang="en-US" dirty="0" smtClean="0"/>
              <a:t>What if HAA or HOA could exist?</a:t>
            </a:r>
            <a:endParaRPr lang="en-US" dirty="0"/>
          </a:p>
        </p:txBody>
      </p:sp>
      <p:sp>
        <p:nvSpPr>
          <p:cNvPr id="3" name="Content Placeholder 2"/>
          <p:cNvSpPr>
            <a:spLocks noGrp="1"/>
          </p:cNvSpPr>
          <p:nvPr>
            <p:ph idx="1"/>
          </p:nvPr>
        </p:nvSpPr>
        <p:spPr>
          <a:xfrm>
            <a:off x="352167" y="2069757"/>
            <a:ext cx="6011563" cy="4038600"/>
          </a:xfrm>
        </p:spPr>
        <p:txBody>
          <a:bodyPr/>
          <a:lstStyle/>
          <a:p>
            <a:pPr marL="45720" indent="0">
              <a:buNone/>
            </a:pPr>
            <a:r>
              <a:rPr lang="en-US" dirty="0" smtClean="0"/>
              <a:t>Eu</a:t>
            </a:r>
            <a:r>
              <a:rPr lang="en-US" sz="2400" dirty="0" smtClean="0"/>
              <a:t>clidean (“normal” geometry) </a:t>
            </a:r>
          </a:p>
          <a:p>
            <a:pPr marL="45720" indent="0">
              <a:buNone/>
            </a:pPr>
            <a:r>
              <a:rPr lang="en-US" sz="2400" dirty="0" smtClean="0"/>
              <a:t>takes </a:t>
            </a:r>
            <a:r>
              <a:rPr lang="en-US" sz="2400" dirty="0" smtClean="0"/>
              <a:t>place where?</a:t>
            </a:r>
          </a:p>
          <a:p>
            <a:pPr marL="45720" indent="0">
              <a:buNone/>
            </a:pPr>
            <a:endParaRPr lang="en-US" sz="2400" dirty="0"/>
          </a:p>
          <a:p>
            <a:pPr marL="45720" indent="0">
              <a:buNone/>
            </a:pPr>
            <a:r>
              <a:rPr lang="en-US" sz="2400" dirty="0" smtClean="0"/>
              <a:t>On the plane! </a:t>
            </a:r>
          </a:p>
          <a:p>
            <a:pPr marL="45720" indent="0">
              <a:buNone/>
            </a:pPr>
            <a:r>
              <a:rPr lang="en-US" sz="2400" dirty="0" smtClean="0"/>
              <a:t>i.e. we call it “Plane Geometry”</a:t>
            </a:r>
          </a:p>
          <a:p>
            <a:pPr marL="4572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6530" y="1623007"/>
            <a:ext cx="6042454" cy="4964247"/>
          </a:xfrm>
          <a:prstGeom prst="rect">
            <a:avLst/>
          </a:prstGeom>
        </p:spPr>
      </p:pic>
      <p:sp>
        <p:nvSpPr>
          <p:cNvPr id="5" name="TextBox 4"/>
          <p:cNvSpPr txBox="1"/>
          <p:nvPr/>
        </p:nvSpPr>
        <p:spPr>
          <a:xfrm>
            <a:off x="500691" y="5857206"/>
            <a:ext cx="5405839" cy="646331"/>
          </a:xfrm>
          <a:prstGeom prst="rect">
            <a:avLst/>
          </a:prstGeom>
          <a:noFill/>
        </p:spPr>
        <p:txBody>
          <a:bodyPr wrap="none" rtlCol="0">
            <a:spAutoFit/>
          </a:bodyPr>
          <a:lstStyle/>
          <a:p>
            <a:r>
              <a:rPr lang="en-US" dirty="0" smtClean="0"/>
              <a:t>Early Greek manuscript copy of Euclid’s </a:t>
            </a:r>
            <a:r>
              <a:rPr lang="en-US" i="1" dirty="0" smtClean="0"/>
              <a:t>Elements</a:t>
            </a:r>
          </a:p>
          <a:p>
            <a:r>
              <a:rPr lang="en-US" dirty="0" smtClean="0"/>
              <a:t>showing diagram for proof of “Pythagorean Theorem”.</a:t>
            </a:r>
            <a:endParaRPr lang="en-US" dirty="0"/>
          </a:p>
        </p:txBody>
      </p:sp>
    </p:spTree>
    <p:extLst>
      <p:ext uri="{BB962C8B-B14F-4D97-AF65-F5344CB8AC3E}">
        <p14:creationId xmlns:p14="http://schemas.microsoft.com/office/powerpoint/2010/main" val="32431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854" y="251254"/>
            <a:ext cx="9875520" cy="1356360"/>
          </a:xfrm>
        </p:spPr>
        <p:txBody>
          <a:bodyPr/>
          <a:lstStyle/>
          <a:p>
            <a:pPr algn="ctr"/>
            <a:r>
              <a:rPr lang="en-US" dirty="0" err="1" smtClean="0"/>
              <a:t>Saccheri</a:t>
            </a:r>
            <a:r>
              <a:rPr lang="en-US" dirty="0" smtClean="0"/>
              <a:t> could have had it all!</a:t>
            </a:r>
            <a:endParaRPr lang="en-US" dirty="0"/>
          </a:p>
        </p:txBody>
      </p:sp>
      <p:sp>
        <p:nvSpPr>
          <p:cNvPr id="3" name="Content Placeholder 2"/>
          <p:cNvSpPr>
            <a:spLocks noGrp="1"/>
          </p:cNvSpPr>
          <p:nvPr>
            <p:ph idx="1"/>
          </p:nvPr>
        </p:nvSpPr>
        <p:spPr>
          <a:xfrm>
            <a:off x="253313" y="1554720"/>
            <a:ext cx="8235779" cy="4920221"/>
          </a:xfrm>
        </p:spPr>
        <p:txBody>
          <a:bodyPr>
            <a:normAutofit/>
          </a:bodyPr>
          <a:lstStyle/>
          <a:p>
            <a:pPr marL="45720" indent="0">
              <a:buNone/>
            </a:pPr>
            <a:r>
              <a:rPr lang="en-US" sz="3200" dirty="0" smtClean="0"/>
              <a:t>HOA – (the obtuse case - summit angles &gt;90°)</a:t>
            </a:r>
          </a:p>
          <a:p>
            <a:pPr marL="45720" indent="0">
              <a:buNone/>
            </a:pPr>
            <a:r>
              <a:rPr lang="en-US" sz="2400" dirty="0" err="1" smtClean="0"/>
              <a:t>Saccheri</a:t>
            </a:r>
            <a:r>
              <a:rPr lang="en-US" sz="2400" dirty="0" smtClean="0"/>
              <a:t> got a contradiction. But he was following the common idea that lines can be </a:t>
            </a:r>
            <a:r>
              <a:rPr lang="en-US" sz="2400" u="sng" dirty="0" smtClean="0"/>
              <a:t>infinitely</a:t>
            </a:r>
            <a:r>
              <a:rPr lang="en-US" sz="2400" dirty="0" smtClean="0"/>
              <a:t> long. </a:t>
            </a:r>
          </a:p>
          <a:p>
            <a:pPr marL="45720" indent="0">
              <a:buNone/>
            </a:pPr>
            <a:endParaRPr lang="en-US" sz="2400" dirty="0" smtClean="0"/>
          </a:p>
          <a:p>
            <a:pPr marL="45720" indent="0">
              <a:buNone/>
            </a:pPr>
            <a:r>
              <a:rPr lang="en-US" sz="2400" dirty="0" smtClean="0"/>
              <a:t>Does Euclid actually say that? </a:t>
            </a:r>
          </a:p>
          <a:p>
            <a:pPr marL="45720" indent="0">
              <a:buNone/>
            </a:pPr>
            <a:endParaRPr lang="en-US" sz="2400" dirty="0"/>
          </a:p>
          <a:p>
            <a:pPr marL="45720" indent="0">
              <a:buNone/>
            </a:pPr>
            <a:r>
              <a:rPr lang="en-US" sz="2400" dirty="0" smtClean="0"/>
              <a:t>Postulate 2: 	</a:t>
            </a:r>
            <a:r>
              <a:rPr lang="en-US" sz="2400" i="1" dirty="0" smtClean="0"/>
              <a:t>To </a:t>
            </a:r>
            <a:r>
              <a:rPr lang="en-US" sz="2400" i="1" dirty="0"/>
              <a:t>produce a finite straight line continuously in a </a:t>
            </a:r>
            <a:r>
              <a:rPr lang="en-US" sz="2400" i="1" dirty="0" smtClean="0"/>
              <a:t>		straight </a:t>
            </a:r>
            <a:r>
              <a:rPr lang="en-US" sz="2400" i="1" dirty="0"/>
              <a:t>line.</a:t>
            </a:r>
          </a:p>
          <a:p>
            <a:pPr marL="45720" indent="0">
              <a:buNone/>
            </a:pPr>
            <a:endParaRPr lang="en-US" sz="2400" dirty="0" smtClean="0"/>
          </a:p>
          <a:p>
            <a:pPr marL="45720" indent="0">
              <a:buNone/>
            </a:pPr>
            <a:r>
              <a:rPr lang="en-US" sz="2400" dirty="0" smtClean="0"/>
              <a:t>Can you think of a case where this </a:t>
            </a:r>
            <a:r>
              <a:rPr lang="en-US" sz="2400" dirty="0" smtClean="0"/>
              <a:t>can</a:t>
            </a:r>
            <a:r>
              <a:rPr lang="en-US" sz="2400" dirty="0" smtClean="0"/>
              <a:t> not happen</a:t>
            </a:r>
            <a:r>
              <a:rPr lang="en-US" sz="2400" dirty="0" smtClean="0"/>
              <a:t>?</a:t>
            </a:r>
            <a:endParaRPr lang="en-US" sz="2400" dirty="0" smtClean="0"/>
          </a:p>
          <a:p>
            <a:pPr marL="4572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594" y="2018888"/>
            <a:ext cx="3422821" cy="3588060"/>
          </a:xfrm>
          <a:prstGeom prst="rect">
            <a:avLst/>
          </a:prstGeom>
        </p:spPr>
      </p:pic>
    </p:spTree>
    <p:extLst>
      <p:ext uri="{BB962C8B-B14F-4D97-AF65-F5344CB8AC3E}">
        <p14:creationId xmlns:p14="http://schemas.microsoft.com/office/powerpoint/2010/main" val="3336327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if HOA was accepted</a:t>
            </a:r>
            <a:endParaRPr lang="en-US" dirty="0"/>
          </a:p>
        </p:txBody>
      </p:sp>
      <p:sp>
        <p:nvSpPr>
          <p:cNvPr id="3" name="Content Placeholder 2"/>
          <p:cNvSpPr>
            <a:spLocks noGrp="1"/>
          </p:cNvSpPr>
          <p:nvPr>
            <p:ph idx="1"/>
          </p:nvPr>
        </p:nvSpPr>
        <p:spPr/>
        <p:txBody>
          <a:bodyPr>
            <a:normAutofit/>
          </a:bodyPr>
          <a:lstStyle/>
          <a:p>
            <a:r>
              <a:rPr lang="en-US" sz="2800" dirty="0" smtClean="0"/>
              <a:t>Euclid does not say there is such a thing as an infinitely long line.</a:t>
            </a:r>
          </a:p>
          <a:p>
            <a:r>
              <a:rPr lang="en-US" sz="2800" dirty="0" smtClean="0"/>
              <a:t>What if all </a:t>
            </a:r>
            <a:r>
              <a:rPr lang="en-US" sz="2800" dirty="0" smtClean="0"/>
              <a:t>lines </a:t>
            </a:r>
            <a:r>
              <a:rPr lang="en-US" sz="2800" dirty="0" smtClean="0"/>
              <a:t>had to meet somewhere?</a:t>
            </a:r>
          </a:p>
          <a:p>
            <a:r>
              <a:rPr lang="en-US" sz="2800" dirty="0" smtClean="0"/>
              <a:t>What would that look like? (hint-where do we live?)</a:t>
            </a:r>
            <a:endParaRPr lang="en-US" sz="2800" dirty="0"/>
          </a:p>
        </p:txBody>
      </p:sp>
    </p:spTree>
    <p:extLst>
      <p:ext uri="{BB962C8B-B14F-4D97-AF65-F5344CB8AC3E}">
        <p14:creationId xmlns:p14="http://schemas.microsoft.com/office/powerpoint/2010/main" val="1168207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9849"/>
            <a:ext cx="9875520" cy="1356360"/>
          </a:xfrm>
        </p:spPr>
        <p:txBody>
          <a:bodyPr/>
          <a:lstStyle/>
          <a:p>
            <a:pPr algn="ctr"/>
            <a:r>
              <a:rPr lang="en-US" dirty="0" smtClean="0"/>
              <a:t>Bernhard </a:t>
            </a:r>
            <a:r>
              <a:rPr lang="en-US" dirty="0" err="1" smtClean="0"/>
              <a:t>Reimann</a:t>
            </a:r>
            <a:r>
              <a:rPr lang="en-US" dirty="0" smtClean="0"/>
              <a:t> (1826-1866)</a:t>
            </a:r>
            <a:endParaRPr lang="en-US" dirty="0"/>
          </a:p>
        </p:txBody>
      </p:sp>
      <p:sp>
        <p:nvSpPr>
          <p:cNvPr id="3" name="Content Placeholder 2"/>
          <p:cNvSpPr>
            <a:spLocks noGrp="1"/>
          </p:cNvSpPr>
          <p:nvPr>
            <p:ph idx="1"/>
          </p:nvPr>
        </p:nvSpPr>
        <p:spPr>
          <a:xfrm>
            <a:off x="342900" y="1328420"/>
            <a:ext cx="5156201" cy="5237480"/>
          </a:xfrm>
        </p:spPr>
        <p:txBody>
          <a:bodyPr>
            <a:normAutofit/>
          </a:bodyPr>
          <a:lstStyle/>
          <a:p>
            <a:r>
              <a:rPr lang="en-US" sz="2400" dirty="0" smtClean="0"/>
              <a:t>Made the HOA rigorous</a:t>
            </a:r>
          </a:p>
          <a:p>
            <a:r>
              <a:rPr lang="en-US" sz="2400" dirty="0" smtClean="0"/>
              <a:t>“Created” Spherical (or Riemannian) Geometry.</a:t>
            </a:r>
          </a:p>
          <a:p>
            <a:pPr marL="45720" indent="0">
              <a:buNone/>
            </a:pPr>
            <a:r>
              <a:rPr lang="en-US" sz="3200" dirty="0" smtClean="0">
                <a:solidFill>
                  <a:srgbClr val="0070C0"/>
                </a:solidFill>
              </a:rPr>
              <a:t>Properties:</a:t>
            </a:r>
          </a:p>
          <a:p>
            <a:pPr marL="45720" indent="0">
              <a:buNone/>
            </a:pPr>
            <a:r>
              <a:rPr lang="en-US" sz="3200" dirty="0">
                <a:solidFill>
                  <a:srgbClr val="0070C0"/>
                </a:solidFill>
              </a:rPr>
              <a:t>	</a:t>
            </a:r>
            <a:r>
              <a:rPr lang="en-US" sz="3200" dirty="0" smtClean="0">
                <a:solidFill>
                  <a:srgbClr val="0070C0"/>
                </a:solidFill>
              </a:rPr>
              <a:t>lines are great circles</a:t>
            </a:r>
          </a:p>
          <a:p>
            <a:pPr marL="45720" indent="0">
              <a:buNone/>
            </a:pPr>
            <a:r>
              <a:rPr lang="en-US" sz="3200" dirty="0">
                <a:solidFill>
                  <a:srgbClr val="0070C0"/>
                </a:solidFill>
              </a:rPr>
              <a:t>	</a:t>
            </a:r>
            <a:r>
              <a:rPr lang="en-US" sz="3200" dirty="0" smtClean="0">
                <a:solidFill>
                  <a:srgbClr val="0070C0"/>
                </a:solidFill>
              </a:rPr>
              <a:t>Angle sum of triangles 	INCREASE as the area 	increases!</a:t>
            </a:r>
            <a:endParaRPr lang="en-US" sz="3200" dirty="0">
              <a:solidFill>
                <a:srgbClr val="0070C0"/>
              </a:solidFill>
            </a:endParaRPr>
          </a:p>
          <a:p>
            <a:pPr marL="45720" indent="0">
              <a:buNone/>
            </a:pPr>
            <a:r>
              <a:rPr lang="en-US" sz="3200" dirty="0" smtClean="0">
                <a:solidFill>
                  <a:srgbClr val="0070C0"/>
                </a:solidFill>
              </a:rPr>
              <a:t>	NO parallel lines!</a:t>
            </a:r>
            <a:endParaRPr lang="en-US" sz="3200" dirty="0">
              <a:solidFill>
                <a:srgbClr val="0070C0"/>
              </a:solidFill>
            </a:endParaRPr>
          </a:p>
        </p:txBody>
      </p:sp>
      <p:pic>
        <p:nvPicPr>
          <p:cNvPr id="4098" name="Picture 2" descr="https://upload.wikimedia.org/wikipedia/commons/thumb/9/97/Triangles_%28spherical_geometry%29.jpg/1200px-Triangles_%28spherical_geometry%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3106" y="1646209"/>
            <a:ext cx="5635514" cy="463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128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286" y="424249"/>
            <a:ext cx="9875520" cy="1356360"/>
          </a:xfrm>
        </p:spPr>
        <p:txBody>
          <a:bodyPr/>
          <a:lstStyle/>
          <a:p>
            <a:pPr algn="ctr"/>
            <a:r>
              <a:rPr lang="en-US" dirty="0" smtClean="0"/>
              <a:t>HAA – (Acute case - </a:t>
            </a:r>
            <a:r>
              <a:rPr lang="en-US" dirty="0"/>
              <a:t>Summit angles &lt; 90</a:t>
            </a:r>
            <a:r>
              <a:rPr lang="en-US" dirty="0" smtClean="0"/>
              <a:t>°)</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550" y="1140760"/>
            <a:ext cx="3265337" cy="3202137"/>
          </a:xfrm>
        </p:spPr>
      </p:pic>
      <p:sp>
        <p:nvSpPr>
          <p:cNvPr id="5" name="TextBox 4"/>
          <p:cNvSpPr txBox="1"/>
          <p:nvPr/>
        </p:nvSpPr>
        <p:spPr>
          <a:xfrm>
            <a:off x="1322173" y="2372497"/>
            <a:ext cx="184731"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rotWithShape="1">
          <a:blip r:embed="rId3"/>
          <a:srcRect l="29797" t="31712" r="26723" b="41261"/>
          <a:stretch/>
        </p:blipFill>
        <p:spPr>
          <a:xfrm>
            <a:off x="4062036" y="1420340"/>
            <a:ext cx="7682506" cy="2686191"/>
          </a:xfrm>
          <a:prstGeom prst="rect">
            <a:avLst/>
          </a:prstGeom>
        </p:spPr>
      </p:pic>
      <p:sp>
        <p:nvSpPr>
          <p:cNvPr id="7" name="TextBox 6"/>
          <p:cNvSpPr txBox="1"/>
          <p:nvPr/>
        </p:nvSpPr>
        <p:spPr>
          <a:xfrm>
            <a:off x="953185" y="4144128"/>
            <a:ext cx="10459995" cy="2554545"/>
          </a:xfrm>
          <a:prstGeom prst="rect">
            <a:avLst/>
          </a:prstGeom>
          <a:noFill/>
        </p:spPr>
        <p:txBody>
          <a:bodyPr wrap="square" rtlCol="0">
            <a:spAutoFit/>
          </a:bodyPr>
          <a:lstStyle/>
          <a:p>
            <a:r>
              <a:rPr lang="en-US" sz="3200" b="1" dirty="0" err="1" smtClean="0">
                <a:solidFill>
                  <a:schemeClr val="accent2">
                    <a:lumMod val="75000"/>
                  </a:schemeClr>
                </a:solidFill>
              </a:rPr>
              <a:t>Saccheri’s</a:t>
            </a:r>
            <a:r>
              <a:rPr lang="en-US" sz="3200" b="1" dirty="0" smtClean="0">
                <a:solidFill>
                  <a:schemeClr val="accent2">
                    <a:lumMod val="75000"/>
                  </a:schemeClr>
                </a:solidFill>
              </a:rPr>
              <a:t> </a:t>
            </a:r>
            <a:r>
              <a:rPr lang="en-US" sz="3200" b="1" dirty="0">
                <a:solidFill>
                  <a:schemeClr val="accent2">
                    <a:lumMod val="75000"/>
                  </a:schemeClr>
                </a:solidFill>
              </a:rPr>
              <a:t>conclusion: </a:t>
            </a:r>
            <a:endParaRPr lang="en-US" sz="3200" dirty="0">
              <a:solidFill>
                <a:schemeClr val="accent2">
                  <a:lumMod val="75000"/>
                </a:schemeClr>
              </a:solidFill>
            </a:endParaRPr>
          </a:p>
          <a:p>
            <a:r>
              <a:rPr lang="en-US" sz="3200" b="1" i="1" dirty="0">
                <a:solidFill>
                  <a:schemeClr val="accent2">
                    <a:lumMod val="75000"/>
                  </a:schemeClr>
                </a:solidFill>
              </a:rPr>
              <a:t>The hypothesis of the acute angle is absolutely false, </a:t>
            </a:r>
            <a:endParaRPr lang="en-US" sz="3200" dirty="0">
              <a:solidFill>
                <a:schemeClr val="accent2">
                  <a:lumMod val="75000"/>
                </a:schemeClr>
              </a:solidFill>
            </a:endParaRPr>
          </a:p>
          <a:p>
            <a:r>
              <a:rPr lang="en-US" sz="3200" b="1" i="1" dirty="0">
                <a:solidFill>
                  <a:schemeClr val="accent2">
                    <a:lumMod val="75000"/>
                  </a:schemeClr>
                </a:solidFill>
              </a:rPr>
              <a:t>because [it is] </a:t>
            </a:r>
            <a:r>
              <a:rPr lang="en-US" sz="3200" b="1" i="1" u="sng" dirty="0">
                <a:solidFill>
                  <a:schemeClr val="accent2">
                    <a:lumMod val="75000"/>
                  </a:schemeClr>
                </a:solidFill>
              </a:rPr>
              <a:t>repugnant</a:t>
            </a:r>
            <a:r>
              <a:rPr lang="en-US" sz="3200" b="1" i="1" dirty="0">
                <a:solidFill>
                  <a:schemeClr val="accent2">
                    <a:lumMod val="75000"/>
                  </a:schemeClr>
                </a:solidFill>
              </a:rPr>
              <a:t> to the nature of the straight line</a:t>
            </a:r>
            <a:r>
              <a:rPr lang="en-US" sz="3200" b="1" i="1" dirty="0" smtClean="0">
                <a:solidFill>
                  <a:schemeClr val="accent2">
                    <a:lumMod val="75000"/>
                  </a:schemeClr>
                </a:solidFill>
              </a:rPr>
              <a:t>.</a:t>
            </a:r>
          </a:p>
          <a:p>
            <a:endParaRPr lang="en-US" sz="3200" b="1" i="1" dirty="0" smtClean="0">
              <a:solidFill>
                <a:schemeClr val="accent2">
                  <a:lumMod val="75000"/>
                </a:schemeClr>
              </a:solidFill>
            </a:endParaRPr>
          </a:p>
          <a:p>
            <a:r>
              <a:rPr lang="en-US" sz="3200" b="1" i="1" dirty="0">
                <a:solidFill>
                  <a:schemeClr val="accent2">
                    <a:lumMod val="75000"/>
                  </a:schemeClr>
                </a:solidFill>
              </a:rPr>
              <a:t>	</a:t>
            </a:r>
            <a:r>
              <a:rPr lang="en-US" sz="3200" b="1" i="1" dirty="0" smtClean="0">
                <a:solidFill>
                  <a:schemeClr val="accent2">
                    <a:lumMod val="75000"/>
                  </a:schemeClr>
                </a:solidFill>
              </a:rPr>
              <a:t>											</a:t>
            </a:r>
            <a:r>
              <a:rPr lang="en-US" sz="2000" b="1" i="1" dirty="0" smtClean="0">
                <a:solidFill>
                  <a:schemeClr val="accent2">
                    <a:lumMod val="75000"/>
                  </a:schemeClr>
                </a:solidFill>
                <a:latin typeface="Comic Sans MS" panose="030F0702030302020204" pitchFamily="66" charset="0"/>
              </a:rPr>
              <a:t>ACKKK!!!!</a:t>
            </a:r>
            <a:r>
              <a:rPr lang="en-US" sz="3200" b="1" i="1" dirty="0" smtClean="0">
                <a:solidFill>
                  <a:schemeClr val="accent2">
                    <a:lumMod val="75000"/>
                  </a:schemeClr>
                </a:solidFill>
              </a:rPr>
              <a:t> </a:t>
            </a:r>
            <a:endParaRPr lang="en-US" sz="3200" dirty="0">
              <a:solidFill>
                <a:schemeClr val="accent2">
                  <a:lumMod val="75000"/>
                </a:schemeClr>
              </a:solidFill>
            </a:endParaRPr>
          </a:p>
        </p:txBody>
      </p:sp>
    </p:spTree>
    <p:extLst>
      <p:ext uri="{BB962C8B-B14F-4D97-AF65-F5344CB8AC3E}">
        <p14:creationId xmlns:p14="http://schemas.microsoft.com/office/powerpoint/2010/main" val="1314540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690" y="193040"/>
            <a:ext cx="9875520" cy="1356360"/>
          </a:xfrm>
        </p:spPr>
        <p:txBody>
          <a:bodyPr/>
          <a:lstStyle/>
          <a:p>
            <a:pPr algn="ctr"/>
            <a:r>
              <a:rPr lang="en-US" dirty="0" err="1" smtClean="0"/>
              <a:t>Farkas</a:t>
            </a:r>
            <a:r>
              <a:rPr lang="en-US" dirty="0" smtClean="0"/>
              <a:t> </a:t>
            </a:r>
            <a:r>
              <a:rPr lang="en-US" dirty="0" err="1" smtClean="0"/>
              <a:t>Bolyai</a:t>
            </a:r>
            <a:r>
              <a:rPr lang="en-US" dirty="0" smtClean="0"/>
              <a:t> (1175-1856)</a:t>
            </a:r>
            <a:endParaRPr lang="en-US" dirty="0"/>
          </a:p>
        </p:txBody>
      </p:sp>
      <p:sp>
        <p:nvSpPr>
          <p:cNvPr id="3" name="Content Placeholder 2"/>
          <p:cNvSpPr>
            <a:spLocks noGrp="1"/>
          </p:cNvSpPr>
          <p:nvPr>
            <p:ph idx="1"/>
          </p:nvPr>
        </p:nvSpPr>
        <p:spPr>
          <a:xfrm>
            <a:off x="609600" y="1308100"/>
            <a:ext cx="11239500" cy="4508500"/>
          </a:xfrm>
        </p:spPr>
        <p:txBody>
          <a:bodyPr>
            <a:noAutofit/>
          </a:bodyPr>
          <a:lstStyle/>
          <a:p>
            <a:r>
              <a:rPr lang="en-US" sz="2400" dirty="0" smtClean="0"/>
              <a:t>A friend and mathematical colleague of Gauss, Gauss discussed (via letters) his ideas on the question of parallel lines.</a:t>
            </a:r>
          </a:p>
          <a:p>
            <a:r>
              <a:rPr lang="en-US" sz="2400" dirty="0" err="1" smtClean="0"/>
              <a:t>Farkas</a:t>
            </a:r>
            <a:r>
              <a:rPr lang="en-US" sz="2400" dirty="0" smtClean="0"/>
              <a:t> </a:t>
            </a:r>
            <a:r>
              <a:rPr lang="en-US" sz="2400" dirty="0" err="1" smtClean="0"/>
              <a:t>Bolyai</a:t>
            </a:r>
            <a:r>
              <a:rPr lang="en-US" sz="2400" dirty="0" smtClean="0"/>
              <a:t> spent many years on the question, producing many failed proofs.</a:t>
            </a:r>
          </a:p>
          <a:p>
            <a:r>
              <a:rPr lang="en-US" sz="2400" dirty="0" smtClean="0"/>
              <a:t>He came up with 8 statements equivalent to the 5</a:t>
            </a:r>
            <a:r>
              <a:rPr lang="en-US" sz="2400" baseline="30000" dirty="0" smtClean="0"/>
              <a:t>th</a:t>
            </a:r>
            <a:r>
              <a:rPr lang="en-US" sz="2400" dirty="0" smtClean="0"/>
              <a:t>.</a:t>
            </a:r>
          </a:p>
          <a:p>
            <a:pPr lvl="1"/>
            <a:r>
              <a:rPr lang="en-US" sz="2400" i="1" dirty="0"/>
              <a:t>For example: No sphere may differ from any other sphere in any property except its size and location</a:t>
            </a:r>
            <a:r>
              <a:rPr lang="en-US" sz="2400" i="1" dirty="0" smtClean="0"/>
              <a:t>.</a:t>
            </a:r>
            <a:endParaRPr lang="en-US" sz="2400" dirty="0" smtClean="0"/>
          </a:p>
          <a:p>
            <a:r>
              <a:rPr lang="en-US" sz="2400" dirty="0"/>
              <a:t> </a:t>
            </a:r>
            <a:r>
              <a:rPr lang="en-US" sz="2400" dirty="0" err="1" smtClean="0"/>
              <a:t>Farkas</a:t>
            </a:r>
            <a:r>
              <a:rPr lang="en-US" sz="2400" dirty="0" smtClean="0"/>
              <a:t> taught his son </a:t>
            </a:r>
            <a:r>
              <a:rPr lang="en-US" sz="2400" dirty="0" err="1" smtClean="0"/>
              <a:t>János</a:t>
            </a:r>
            <a:r>
              <a:rPr lang="en-US" sz="2400" dirty="0" smtClean="0"/>
              <a:t> mathematics. Though he warned his son away from tackling Parallels, his son got sucked in!</a:t>
            </a:r>
          </a:p>
          <a:p>
            <a:endParaRPr lang="en-US" sz="2400" dirty="0"/>
          </a:p>
          <a:p>
            <a:pPr marL="45720" indent="0">
              <a:buNone/>
            </a:pPr>
            <a:r>
              <a:rPr lang="en-US" sz="2800" dirty="0" smtClean="0"/>
              <a:t>“</a:t>
            </a:r>
            <a:r>
              <a:rPr lang="en-US" sz="2800" i="1" dirty="0"/>
              <a:t>Do not try the parallels in that way: I know that way all along. I have measured that bottomless night, and all the light and all the joy of my life went out there</a:t>
            </a:r>
            <a:r>
              <a:rPr lang="en-US" sz="2800" i="1" dirty="0" smtClean="0"/>
              <a:t>.”</a:t>
            </a:r>
            <a:endParaRPr lang="en-US" sz="2800" dirty="0" smtClean="0"/>
          </a:p>
        </p:txBody>
      </p:sp>
    </p:spTree>
    <p:extLst>
      <p:ext uri="{BB962C8B-B14F-4D97-AF65-F5344CB8AC3E}">
        <p14:creationId xmlns:p14="http://schemas.microsoft.com/office/powerpoint/2010/main" val="1380959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6546" y="1674340"/>
            <a:ext cx="9872871" cy="4038600"/>
          </a:xfrm>
        </p:spPr>
        <p:txBody>
          <a:bodyPr/>
          <a:lstStyle/>
          <a:p>
            <a:pPr marL="45720" indent="0">
              <a:buNone/>
            </a:pPr>
            <a:r>
              <a:rPr lang="en-US" sz="5400" i="1" dirty="0" smtClean="0"/>
              <a:t>“I see it but I don’t believe it.”</a:t>
            </a:r>
          </a:p>
          <a:p>
            <a:pPr marL="45720" indent="0">
              <a:buNone/>
            </a:pPr>
            <a:r>
              <a:rPr lang="en-US" dirty="0"/>
              <a:t>	</a:t>
            </a:r>
            <a:r>
              <a:rPr lang="en-US" dirty="0" smtClean="0"/>
              <a:t>			</a:t>
            </a:r>
          </a:p>
          <a:p>
            <a:pPr marL="45720" indent="0">
              <a:buNone/>
            </a:pPr>
            <a:r>
              <a:rPr lang="en-US" dirty="0"/>
              <a:t>	</a:t>
            </a:r>
            <a:r>
              <a:rPr lang="en-US" dirty="0" smtClean="0"/>
              <a:t>				</a:t>
            </a:r>
            <a:r>
              <a:rPr lang="en-US" sz="2800" dirty="0" smtClean="0"/>
              <a:t>-George Cantor,</a:t>
            </a:r>
          </a:p>
          <a:p>
            <a:pPr marL="45720" indent="0">
              <a:buNone/>
            </a:pPr>
            <a:r>
              <a:rPr lang="en-US" sz="2800" dirty="0"/>
              <a:t>	</a:t>
            </a:r>
            <a:r>
              <a:rPr lang="en-US" sz="2800" dirty="0" smtClean="0"/>
              <a:t>				19</a:t>
            </a:r>
            <a:r>
              <a:rPr lang="en-US" sz="2800" baseline="30000" dirty="0" smtClean="0"/>
              <a:t>th</a:t>
            </a:r>
            <a:r>
              <a:rPr lang="en-US" sz="2800" dirty="0" smtClean="0"/>
              <a:t> century mathematician</a:t>
            </a:r>
            <a:endParaRPr lang="en-US" sz="2800" dirty="0"/>
          </a:p>
        </p:txBody>
      </p:sp>
    </p:spTree>
    <p:extLst>
      <p:ext uri="{BB962C8B-B14F-4D97-AF65-F5344CB8AC3E}">
        <p14:creationId xmlns:p14="http://schemas.microsoft.com/office/powerpoint/2010/main" val="395917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62" y="403654"/>
            <a:ext cx="9875520" cy="1356360"/>
          </a:xfrm>
        </p:spPr>
        <p:txBody>
          <a:bodyPr>
            <a:normAutofit fontScale="90000"/>
          </a:bodyPr>
          <a:lstStyle/>
          <a:p>
            <a:pPr algn="ctr"/>
            <a:r>
              <a:rPr lang="en-US" b="1" dirty="0" smtClean="0"/>
              <a:t/>
            </a:r>
            <a:br>
              <a:rPr lang="en-US" b="1" dirty="0" smtClean="0"/>
            </a:br>
            <a:r>
              <a:rPr lang="en-US" sz="4900" dirty="0" err="1" smtClean="0"/>
              <a:t>János</a:t>
            </a:r>
            <a:r>
              <a:rPr lang="en-US" sz="4900" dirty="0" smtClean="0"/>
              <a:t> </a:t>
            </a:r>
            <a:r>
              <a:rPr lang="en-US" sz="4900" dirty="0" err="1" smtClean="0"/>
              <a:t>Bolyai</a:t>
            </a:r>
            <a:r>
              <a:rPr lang="en-US" sz="4900" dirty="0" smtClean="0"/>
              <a:t> (1802-1860</a:t>
            </a:r>
            <a:r>
              <a:rPr lang="en-US" sz="4900" dirty="0" smtClean="0"/>
              <a:t>) </a:t>
            </a:r>
            <a:r>
              <a:rPr lang="en-US" sz="3200" dirty="0" smtClean="0"/>
              <a:t>Hungarian</a:t>
            </a:r>
            <a:r>
              <a:rPr lang="en-US" b="1" dirty="0"/>
              <a:t/>
            </a:r>
            <a:br>
              <a:rPr lang="en-US" b="1" dirty="0"/>
            </a:br>
            <a:endParaRPr lang="en-US" dirty="0"/>
          </a:p>
        </p:txBody>
      </p:sp>
      <p:sp>
        <p:nvSpPr>
          <p:cNvPr id="3" name="Content Placeholder 2"/>
          <p:cNvSpPr>
            <a:spLocks noGrp="1"/>
          </p:cNvSpPr>
          <p:nvPr>
            <p:ph idx="1"/>
          </p:nvPr>
        </p:nvSpPr>
        <p:spPr>
          <a:xfrm>
            <a:off x="335692" y="1920652"/>
            <a:ext cx="9872871" cy="4038600"/>
          </a:xfrm>
        </p:spPr>
        <p:txBody>
          <a:bodyPr>
            <a:normAutofit lnSpcReduction="10000"/>
          </a:bodyPr>
          <a:lstStyle/>
          <a:p>
            <a:pPr marL="45720" indent="0">
              <a:buNone/>
            </a:pPr>
            <a:r>
              <a:rPr lang="en-US" sz="2400" dirty="0" smtClean="0"/>
              <a:t>1823 letter from Vienna to his father, </a:t>
            </a:r>
          </a:p>
          <a:p>
            <a:pPr marL="45720" indent="0">
              <a:buNone/>
            </a:pPr>
            <a:r>
              <a:rPr lang="en-US" sz="2400" dirty="0"/>
              <a:t>	</a:t>
            </a:r>
            <a:r>
              <a:rPr lang="en-US" sz="2400" dirty="0" smtClean="0"/>
              <a:t>“</a:t>
            </a:r>
            <a:r>
              <a:rPr lang="en-US" sz="2400" i="1" dirty="0"/>
              <a:t>I have discovered things so wonderful that I was astounded ... out of nothing I have created a strange new world</a:t>
            </a:r>
            <a:r>
              <a:rPr lang="en-US" sz="2400" dirty="0" smtClean="0"/>
              <a:t>.”</a:t>
            </a:r>
          </a:p>
          <a:p>
            <a:pPr marL="45720" indent="0">
              <a:buNone/>
            </a:pPr>
            <a:endParaRPr lang="en-US" sz="2400" dirty="0"/>
          </a:p>
          <a:p>
            <a:pPr marL="45720" indent="0">
              <a:buNone/>
            </a:pPr>
            <a:r>
              <a:rPr lang="en-US" sz="2400" dirty="0" smtClean="0"/>
              <a:t>Explored what would happen if Euclid’s 5</a:t>
            </a:r>
            <a:r>
              <a:rPr lang="en-US" sz="2400" baseline="30000" dirty="0" smtClean="0"/>
              <a:t>th</a:t>
            </a:r>
            <a:r>
              <a:rPr lang="en-US" sz="2400" dirty="0" smtClean="0"/>
              <a:t> postulate was not true.</a:t>
            </a:r>
          </a:p>
          <a:p>
            <a:pPr marL="45720" indent="0">
              <a:buNone/>
            </a:pPr>
            <a:r>
              <a:rPr lang="en-US" sz="2400" dirty="0" smtClean="0"/>
              <a:t>Published his findings in an 1831 appendix to his father’s mathematical text book.</a:t>
            </a:r>
          </a:p>
          <a:p>
            <a:pPr marL="45720" indent="0">
              <a:buNone/>
            </a:pPr>
            <a:endParaRPr lang="en-US" sz="2400" dirty="0"/>
          </a:p>
          <a:p>
            <a:pPr marL="45720" indent="0">
              <a:buNone/>
            </a:pPr>
            <a:r>
              <a:rPr lang="en-US" sz="2400" dirty="0" smtClean="0"/>
              <a:t>…but at about the same time in Russia…</a:t>
            </a:r>
            <a:endParaRPr lang="en-US" sz="2400" dirty="0"/>
          </a:p>
        </p:txBody>
      </p:sp>
      <p:pic>
        <p:nvPicPr>
          <p:cNvPr id="1026" name="Picture 2" descr="https://tse3.mm.bing.net/th?id=OIP.varjaPJRfaq1FXo1upkZkwHaKH&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9748" y="243016"/>
            <a:ext cx="2095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473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015" y="255373"/>
            <a:ext cx="10680357" cy="1356360"/>
          </a:xfrm>
        </p:spPr>
        <p:txBody>
          <a:bodyPr/>
          <a:lstStyle/>
          <a:p>
            <a:pPr algn="ctr"/>
            <a:r>
              <a:rPr lang="en-US" dirty="0" smtClean="0"/>
              <a:t>Nikolai </a:t>
            </a:r>
            <a:r>
              <a:rPr lang="en-US" dirty="0" err="1" smtClean="0"/>
              <a:t>Ivanovich</a:t>
            </a:r>
            <a:r>
              <a:rPr lang="en-US" dirty="0" smtClean="0"/>
              <a:t> </a:t>
            </a:r>
            <a:r>
              <a:rPr lang="en-US" dirty="0" err="1" smtClean="0"/>
              <a:t>Lobachevsky</a:t>
            </a:r>
            <a:r>
              <a:rPr lang="en-US" dirty="0" smtClean="0"/>
              <a:t> (1792-1856</a:t>
            </a:r>
            <a:r>
              <a:rPr lang="en-US" dirty="0" smtClean="0"/>
              <a:t>)</a:t>
            </a:r>
            <a:r>
              <a:rPr lang="en-US" sz="1800" dirty="0"/>
              <a:t> </a:t>
            </a:r>
            <a:r>
              <a:rPr lang="en-US" sz="1800" dirty="0" smtClean="0"/>
              <a:t>(Russian)</a:t>
            </a:r>
            <a:endParaRPr lang="en-US" dirty="0"/>
          </a:p>
        </p:txBody>
      </p:sp>
      <p:sp>
        <p:nvSpPr>
          <p:cNvPr id="3" name="Content Placeholder 2"/>
          <p:cNvSpPr>
            <a:spLocks noGrp="1"/>
          </p:cNvSpPr>
          <p:nvPr>
            <p:ph idx="1"/>
          </p:nvPr>
        </p:nvSpPr>
        <p:spPr>
          <a:xfrm>
            <a:off x="547817" y="1834155"/>
            <a:ext cx="8727988" cy="4038600"/>
          </a:xfrm>
        </p:spPr>
        <p:txBody>
          <a:bodyPr/>
          <a:lstStyle/>
          <a:p>
            <a:r>
              <a:rPr lang="en-US" dirty="0" smtClean="0"/>
              <a:t>In 1829 he published a work on non-Euclidean geometries in a small Russian journal.</a:t>
            </a:r>
          </a:p>
          <a:p>
            <a:r>
              <a:rPr lang="en-US" dirty="0" smtClean="0"/>
              <a:t>French version published in 1837 which brought it to the attention of Europe.</a:t>
            </a:r>
          </a:p>
          <a:p>
            <a:r>
              <a:rPr lang="en-US" dirty="0" smtClean="0"/>
              <a:t>In 1840 published </a:t>
            </a:r>
            <a:r>
              <a:rPr lang="en-US" i="1" dirty="0"/>
              <a:t>Geometrical investigations on the theory of </a:t>
            </a:r>
            <a:r>
              <a:rPr lang="en-US" i="1" dirty="0" smtClean="0"/>
              <a:t>parallels.</a:t>
            </a:r>
          </a:p>
          <a:p>
            <a:endParaRPr lang="en-US" dirty="0" smtClean="0"/>
          </a:p>
          <a:p>
            <a:pPr marL="45720" indent="0">
              <a:buNone/>
            </a:pPr>
            <a:r>
              <a:rPr lang="en-US" dirty="0" smtClean="0"/>
              <a:t>“</a:t>
            </a:r>
            <a:r>
              <a:rPr lang="en-US" i="1" dirty="0"/>
              <a:t>All straight lines which in a plane go out from a point can, with reference to a given straight line in the same plane, be divided into two classes - into cutting and non-cutting. The boundary lines of the one and the other class of those lines will be called parallel to the given line</a:t>
            </a:r>
            <a:r>
              <a:rPr lang="en-US" i="1" dirty="0" smtClean="0"/>
              <a:t>.”</a:t>
            </a:r>
            <a:endParaRPr lang="en-US" dirty="0"/>
          </a:p>
        </p:txBody>
      </p:sp>
      <p:pic>
        <p:nvPicPr>
          <p:cNvPr id="2050" name="Picture 2" descr="http://www.invata-mate.info/history/photos/Lobachevsky_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4418" y="1306727"/>
            <a:ext cx="2219325"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546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368300"/>
            <a:ext cx="9875520" cy="1356360"/>
          </a:xfrm>
        </p:spPr>
        <p:txBody>
          <a:bodyPr/>
          <a:lstStyle/>
          <a:p>
            <a:pPr algn="ctr"/>
            <a:r>
              <a:rPr lang="en-US" dirty="0" smtClean="0"/>
              <a:t>What did </a:t>
            </a:r>
            <a:r>
              <a:rPr lang="en-US" dirty="0" err="1" smtClean="0"/>
              <a:t>Bolyai</a:t>
            </a:r>
            <a:r>
              <a:rPr lang="en-US" dirty="0" smtClean="0"/>
              <a:t> and </a:t>
            </a:r>
            <a:r>
              <a:rPr lang="en-US" dirty="0" err="1" smtClean="0"/>
              <a:t>Lobachevsky</a:t>
            </a:r>
            <a:r>
              <a:rPr lang="en-US" dirty="0" smtClean="0"/>
              <a:t> see?</a:t>
            </a:r>
            <a:endParaRPr lang="en-US" dirty="0"/>
          </a:p>
        </p:txBody>
      </p:sp>
      <p:pic>
        <p:nvPicPr>
          <p:cNvPr id="2050" name="Picture 2" descr="http://cdn.phys.org/newman/csz/news/800/2016/1-coralscroch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762" y="1623060"/>
            <a:ext cx="7047337" cy="41427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40501" y="2286000"/>
            <a:ext cx="4914900" cy="3046988"/>
          </a:xfrm>
          <a:prstGeom prst="rect">
            <a:avLst/>
          </a:prstGeom>
          <a:noFill/>
        </p:spPr>
        <p:txBody>
          <a:bodyPr wrap="square" rtlCol="0">
            <a:spAutoFit/>
          </a:bodyPr>
          <a:lstStyle/>
          <a:p>
            <a:r>
              <a:rPr lang="en-US" sz="2400" i="1" dirty="0" err="1"/>
              <a:t>Lobachevsky's</a:t>
            </a:r>
            <a:r>
              <a:rPr lang="en-US" sz="2400" i="1" dirty="0"/>
              <a:t> Parallel Postulate. There exist two lines parallel to a given line through a given point not on the line</a:t>
            </a:r>
            <a:r>
              <a:rPr lang="en-US" sz="2400" i="1" dirty="0" smtClean="0"/>
              <a:t>.</a:t>
            </a:r>
            <a:endParaRPr lang="en-US" sz="2400" dirty="0"/>
          </a:p>
          <a:p>
            <a:endParaRPr lang="en-US" sz="2400" dirty="0" smtClean="0"/>
          </a:p>
          <a:p>
            <a:r>
              <a:rPr lang="en-US" sz="2400" dirty="0" smtClean="0"/>
              <a:t>Lines are categorized by those that intersect the given line, and those that do not.</a:t>
            </a:r>
            <a:endParaRPr lang="en-US" sz="2400" dirty="0"/>
          </a:p>
        </p:txBody>
      </p:sp>
    </p:spTree>
    <p:extLst>
      <p:ext uri="{BB962C8B-B14F-4D97-AF65-F5344CB8AC3E}">
        <p14:creationId xmlns:p14="http://schemas.microsoft.com/office/powerpoint/2010/main" val="1728669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0" y="266700"/>
            <a:ext cx="9875520" cy="1356360"/>
          </a:xfrm>
        </p:spPr>
        <p:txBody>
          <a:bodyPr/>
          <a:lstStyle/>
          <a:p>
            <a:pPr algn="ctr"/>
            <a:r>
              <a:rPr lang="en-US" dirty="0" smtClean="0"/>
              <a:t>Eugenio Beltrami (1835-1900)</a:t>
            </a:r>
            <a:endParaRPr lang="en-US" dirty="0"/>
          </a:p>
        </p:txBody>
      </p:sp>
      <p:sp>
        <p:nvSpPr>
          <p:cNvPr id="3" name="Content Placeholder 2"/>
          <p:cNvSpPr>
            <a:spLocks noGrp="1"/>
          </p:cNvSpPr>
          <p:nvPr>
            <p:ph idx="1"/>
          </p:nvPr>
        </p:nvSpPr>
        <p:spPr>
          <a:xfrm>
            <a:off x="431801" y="1447798"/>
            <a:ext cx="5857874" cy="4800602"/>
          </a:xfrm>
        </p:spPr>
        <p:txBody>
          <a:bodyPr>
            <a:normAutofit/>
          </a:bodyPr>
          <a:lstStyle/>
          <a:p>
            <a:r>
              <a:rPr lang="en-US" sz="2400" dirty="0" smtClean="0"/>
              <a:t>Made the </a:t>
            </a:r>
            <a:r>
              <a:rPr lang="en-US" sz="2400" dirty="0" err="1" smtClean="0"/>
              <a:t>Bolyai-Lobachevsky</a:t>
            </a:r>
            <a:r>
              <a:rPr lang="en-US" sz="2400" dirty="0" smtClean="0"/>
              <a:t> </a:t>
            </a:r>
            <a:r>
              <a:rPr lang="en-US" sz="2400" dirty="0" smtClean="0"/>
              <a:t>                 non-Euclidean </a:t>
            </a:r>
            <a:r>
              <a:rPr lang="en-US" sz="2400" dirty="0" smtClean="0"/>
              <a:t>Geometry rigorous.</a:t>
            </a:r>
          </a:p>
          <a:p>
            <a:r>
              <a:rPr lang="en-US" sz="2400" dirty="0" smtClean="0"/>
              <a:t>Showed it was also consistent with Euclid’s other Axioms, just like Euclidean plane geometry (HRA)</a:t>
            </a:r>
          </a:p>
          <a:p>
            <a:r>
              <a:rPr lang="en-US" sz="2400" dirty="0" smtClean="0"/>
              <a:t>Provided a model of it on the </a:t>
            </a:r>
            <a:r>
              <a:rPr lang="en-US" sz="2400" i="1" dirty="0" smtClean="0"/>
              <a:t>Pseudo sphere.</a:t>
            </a:r>
          </a:p>
          <a:p>
            <a:pPr marL="4572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174" y="1447799"/>
            <a:ext cx="4962526" cy="5133647"/>
          </a:xfrm>
          <a:prstGeom prst="rect">
            <a:avLst/>
          </a:prstGeom>
        </p:spPr>
      </p:pic>
    </p:spTree>
    <p:extLst>
      <p:ext uri="{BB962C8B-B14F-4D97-AF65-F5344CB8AC3E}">
        <p14:creationId xmlns:p14="http://schemas.microsoft.com/office/powerpoint/2010/main" val="1749920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Properties of Hyperbolic Geometry</a:t>
            </a:r>
            <a:endParaRPr lang="en-US" dirty="0"/>
          </a:p>
        </p:txBody>
      </p:sp>
      <p:sp>
        <p:nvSpPr>
          <p:cNvPr id="3" name="Content Placeholder 2"/>
          <p:cNvSpPr>
            <a:spLocks noGrp="1"/>
          </p:cNvSpPr>
          <p:nvPr>
            <p:ph idx="1"/>
          </p:nvPr>
        </p:nvSpPr>
        <p:spPr>
          <a:xfrm>
            <a:off x="241299" y="2095500"/>
            <a:ext cx="7224611" cy="4038600"/>
          </a:xfrm>
        </p:spPr>
        <p:txBody>
          <a:bodyPr>
            <a:normAutofit/>
          </a:bodyPr>
          <a:lstStyle/>
          <a:p>
            <a:pPr marL="45720" indent="0">
              <a:buNone/>
            </a:pPr>
            <a:r>
              <a:rPr lang="en-US" sz="2800" dirty="0">
                <a:solidFill>
                  <a:srgbClr val="0070C0"/>
                </a:solidFill>
              </a:rPr>
              <a:t>Properties of </a:t>
            </a:r>
            <a:r>
              <a:rPr lang="en-US" sz="2800" i="1" dirty="0">
                <a:solidFill>
                  <a:srgbClr val="0070C0"/>
                </a:solidFill>
              </a:rPr>
              <a:t>Hyperbolic Geometry</a:t>
            </a:r>
          </a:p>
          <a:p>
            <a:pPr marL="45720" indent="0">
              <a:buNone/>
            </a:pPr>
            <a:r>
              <a:rPr lang="en-US" sz="2800" i="1" dirty="0">
                <a:solidFill>
                  <a:srgbClr val="0070C0"/>
                </a:solidFill>
              </a:rPr>
              <a:t>	Lines </a:t>
            </a:r>
            <a:r>
              <a:rPr lang="en-US" sz="2800" i="1" dirty="0" smtClean="0">
                <a:solidFill>
                  <a:srgbClr val="0070C0"/>
                </a:solidFill>
              </a:rPr>
              <a:t>can </a:t>
            </a:r>
            <a:r>
              <a:rPr lang="en-US" sz="2800" i="1" dirty="0">
                <a:solidFill>
                  <a:srgbClr val="0070C0"/>
                </a:solidFill>
              </a:rPr>
              <a:t>be </a:t>
            </a:r>
            <a:r>
              <a:rPr lang="en-US" sz="2800" i="1" dirty="0" smtClean="0">
                <a:solidFill>
                  <a:srgbClr val="0070C0"/>
                </a:solidFill>
              </a:rPr>
              <a:t>infinite, even on a finite world!</a:t>
            </a:r>
            <a:endParaRPr lang="en-US" sz="2800" i="1" dirty="0">
              <a:solidFill>
                <a:srgbClr val="0070C0"/>
              </a:solidFill>
            </a:endParaRPr>
          </a:p>
          <a:p>
            <a:pPr marL="45720" indent="0">
              <a:buNone/>
            </a:pPr>
            <a:r>
              <a:rPr lang="en-US" sz="2800" i="1" dirty="0">
                <a:solidFill>
                  <a:srgbClr val="0070C0"/>
                </a:solidFill>
              </a:rPr>
              <a:t>	Angle </a:t>
            </a:r>
            <a:r>
              <a:rPr lang="en-US" sz="2800" i="1" u="sng" dirty="0">
                <a:solidFill>
                  <a:srgbClr val="0070C0"/>
                </a:solidFill>
              </a:rPr>
              <a:t>sum</a:t>
            </a:r>
            <a:r>
              <a:rPr lang="en-US" sz="2800" i="1" dirty="0">
                <a:solidFill>
                  <a:srgbClr val="0070C0"/>
                </a:solidFill>
              </a:rPr>
              <a:t> of </a:t>
            </a:r>
            <a:r>
              <a:rPr lang="en-US" sz="2800" i="1" dirty="0" smtClean="0">
                <a:solidFill>
                  <a:srgbClr val="0070C0"/>
                </a:solidFill>
              </a:rPr>
              <a:t>triangles LESS than 180.</a:t>
            </a:r>
          </a:p>
          <a:p>
            <a:pPr marL="45720" indent="0">
              <a:buNone/>
            </a:pPr>
            <a:r>
              <a:rPr lang="en-US" sz="2800" i="1" dirty="0" smtClean="0">
                <a:solidFill>
                  <a:srgbClr val="0070C0"/>
                </a:solidFill>
              </a:rPr>
              <a:t>	Many parallel lines</a:t>
            </a:r>
          </a:p>
          <a:p>
            <a:pPr marL="45720" indent="0">
              <a:buNone/>
            </a:pPr>
            <a:r>
              <a:rPr lang="en-US" sz="2800" i="1" dirty="0" smtClean="0">
                <a:solidFill>
                  <a:srgbClr val="0070C0"/>
                </a:solidFill>
              </a:rPr>
              <a:t>	Many different models</a:t>
            </a:r>
            <a:endParaRPr lang="en-US" sz="2800" dirty="0">
              <a:solidFill>
                <a:srgbClr val="0070C0"/>
              </a:solidFill>
            </a:endParaRPr>
          </a:p>
          <a:p>
            <a:endParaRPr lang="en-US" dirty="0"/>
          </a:p>
        </p:txBody>
      </p:sp>
      <p:pic>
        <p:nvPicPr>
          <p:cNvPr id="5124" name="Picture 4" descr="http://upload.wikimedia.org/wikipedia/commons/thumb/f/f8/Uniform_tiling_73-t2.png/603px-Uniform_tiling_73-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911" y="1828800"/>
            <a:ext cx="4237482" cy="421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31200" y="6134100"/>
            <a:ext cx="2506905" cy="369332"/>
          </a:xfrm>
          <a:prstGeom prst="rect">
            <a:avLst/>
          </a:prstGeom>
          <a:noFill/>
        </p:spPr>
        <p:txBody>
          <a:bodyPr wrap="none" rtlCol="0">
            <a:spAutoFit/>
          </a:bodyPr>
          <a:lstStyle/>
          <a:p>
            <a:r>
              <a:rPr lang="en-US" dirty="0" err="1" smtClean="0"/>
              <a:t>Poincaré</a:t>
            </a:r>
            <a:r>
              <a:rPr lang="en-US" dirty="0" smtClean="0"/>
              <a:t> Hyperbolic disc</a:t>
            </a:r>
            <a:endParaRPr lang="en-US" dirty="0"/>
          </a:p>
        </p:txBody>
      </p:sp>
    </p:spTree>
    <p:extLst>
      <p:ext uri="{BB962C8B-B14F-4D97-AF65-F5344CB8AC3E}">
        <p14:creationId xmlns:p14="http://schemas.microsoft.com/office/powerpoint/2010/main" val="3149763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is Hyperbolic Geometry used?</a:t>
            </a:r>
            <a:endParaRPr lang="en-US" dirty="0"/>
          </a:p>
        </p:txBody>
      </p:sp>
      <p:pic>
        <p:nvPicPr>
          <p:cNvPr id="3074" name="Picture 2" descr="https://tse4.mm.bing.net/th?id=OIP.G1NVlrKoXpOqyj_-nCXVqwHaFj&amp;pid=15.1&amp;P=0&amp;w=227&amp;h=17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2244" y="1965960"/>
            <a:ext cx="5061091" cy="38125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11340" y="2159000"/>
            <a:ext cx="4417060" cy="2677656"/>
          </a:xfrm>
          <a:prstGeom prst="rect">
            <a:avLst/>
          </a:prstGeom>
          <a:noFill/>
        </p:spPr>
        <p:txBody>
          <a:bodyPr wrap="square" rtlCol="0">
            <a:spAutoFit/>
          </a:bodyPr>
          <a:lstStyle/>
          <a:p>
            <a:r>
              <a:rPr lang="en-US" sz="2400" dirty="0" smtClean="0"/>
              <a:t>Einstein's theory of space time.</a:t>
            </a:r>
          </a:p>
          <a:p>
            <a:endParaRPr lang="en-US" sz="2400" dirty="0" smtClean="0"/>
          </a:p>
          <a:p>
            <a:r>
              <a:rPr lang="en-US" sz="2400" dirty="0" smtClean="0"/>
              <a:t>Gravity “warps” space near a gravity source.</a:t>
            </a:r>
          </a:p>
          <a:p>
            <a:endParaRPr lang="en-US" sz="2400" dirty="0" smtClean="0"/>
          </a:p>
          <a:p>
            <a:r>
              <a:rPr lang="en-US" sz="2400" dirty="0" smtClean="0"/>
              <a:t>Light travels along “lines” in hyperbolic space</a:t>
            </a:r>
            <a:r>
              <a:rPr lang="en-US" dirty="0" smtClean="0"/>
              <a:t>.</a:t>
            </a:r>
            <a:endParaRPr lang="en-US" dirty="0"/>
          </a:p>
        </p:txBody>
      </p:sp>
    </p:spTree>
    <p:extLst>
      <p:ext uri="{BB962C8B-B14F-4D97-AF65-F5344CB8AC3E}">
        <p14:creationId xmlns:p14="http://schemas.microsoft.com/office/powerpoint/2010/main" val="123203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998" y="215900"/>
            <a:ext cx="9875520" cy="978586"/>
          </a:xfrm>
        </p:spPr>
        <p:txBody>
          <a:bodyPr/>
          <a:lstStyle/>
          <a:p>
            <a:pPr algn="ctr"/>
            <a:r>
              <a:rPr lang="en-US" dirty="0" smtClean="0"/>
              <a:t>All three at once!</a:t>
            </a:r>
            <a:endParaRPr lang="en-US" dirty="0"/>
          </a:p>
        </p:txBody>
      </p:sp>
      <p:pic>
        <p:nvPicPr>
          <p:cNvPr id="3074" name="Picture 2" descr="https://s-media-cache-ak0.pinimg.com/736x/3b/87/5b/3b875bd59286e8be96ef8499f367c8b3--euclidean-geometry-physic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9434" y="914399"/>
            <a:ext cx="6168004" cy="573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509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cool?</a:t>
            </a:r>
            <a:endParaRPr lang="en-US" dirty="0"/>
          </a:p>
        </p:txBody>
      </p:sp>
      <p:sp>
        <p:nvSpPr>
          <p:cNvPr id="3" name="Content Placeholder 2"/>
          <p:cNvSpPr>
            <a:spLocks noGrp="1"/>
          </p:cNvSpPr>
          <p:nvPr>
            <p:ph idx="1"/>
          </p:nvPr>
        </p:nvSpPr>
        <p:spPr/>
        <p:txBody>
          <a:bodyPr/>
          <a:lstStyle/>
          <a:p>
            <a:pPr marL="45720" indent="0">
              <a:buNone/>
            </a:pPr>
            <a:r>
              <a:rPr lang="en-US" dirty="0" smtClean="0"/>
              <a:t>Infinite lines on a finite world</a:t>
            </a:r>
          </a:p>
          <a:p>
            <a:pPr marL="45720" indent="0">
              <a:buNone/>
            </a:pPr>
            <a:endParaRPr lang="en-US" dirty="0" smtClean="0"/>
          </a:p>
          <a:p>
            <a:pPr marL="45720" indent="0">
              <a:buNone/>
            </a:pPr>
            <a:r>
              <a:rPr lang="en-US" dirty="0" smtClean="0"/>
              <a:t>		Triangles whose angle sum changes as the triangle grows</a:t>
            </a:r>
          </a:p>
          <a:p>
            <a:pPr marL="45720" indent="0">
              <a:buNone/>
            </a:pPr>
            <a:endParaRPr lang="en-US" dirty="0" smtClean="0"/>
          </a:p>
          <a:p>
            <a:pPr marL="45720" indent="0">
              <a:buNone/>
            </a:pPr>
            <a:r>
              <a:rPr lang="en-US" dirty="0" smtClean="0"/>
              <a:t>					Multiple parallels or no parallels</a:t>
            </a:r>
          </a:p>
          <a:p>
            <a:pPr marL="45720" indent="0">
              <a:buNone/>
            </a:pPr>
            <a:endParaRPr lang="en-US" dirty="0"/>
          </a:p>
          <a:p>
            <a:pPr marL="45720" indent="0">
              <a:buNone/>
            </a:pPr>
            <a:r>
              <a:rPr lang="en-US" dirty="0" smtClean="0"/>
              <a:t>							Rays of light can bend!</a:t>
            </a:r>
            <a:endParaRPr lang="en-US" dirty="0"/>
          </a:p>
        </p:txBody>
      </p:sp>
    </p:spTree>
    <p:extLst>
      <p:ext uri="{BB962C8B-B14F-4D97-AF65-F5344CB8AC3E}">
        <p14:creationId xmlns:p14="http://schemas.microsoft.com/office/powerpoint/2010/main" val="1340926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 you think is cool about mathematics now?</a:t>
            </a:r>
            <a:endParaRPr lang="en-US" dirty="0"/>
          </a:p>
        </p:txBody>
      </p:sp>
      <p:sp>
        <p:nvSpPr>
          <p:cNvPr id="3" name="Content Placeholder 2"/>
          <p:cNvSpPr>
            <a:spLocks noGrp="1"/>
          </p:cNvSpPr>
          <p:nvPr>
            <p:ph idx="1"/>
          </p:nvPr>
        </p:nvSpPr>
        <p:spPr>
          <a:xfrm>
            <a:off x="1145649" y="2908300"/>
            <a:ext cx="9872871" cy="4038600"/>
          </a:xfrm>
        </p:spPr>
        <p:txBody>
          <a:bodyPr>
            <a:normAutofit/>
          </a:bodyPr>
          <a:lstStyle/>
          <a:p>
            <a:pPr marL="45720" indent="0">
              <a:buNone/>
            </a:pPr>
            <a:r>
              <a:rPr lang="en-US" sz="3600" dirty="0" smtClean="0">
                <a:latin typeface="AR ESSENCE" panose="02000000000000000000" pitchFamily="2" charset="0"/>
              </a:rPr>
              <a:t>Only one right answer, you just follow directions?</a:t>
            </a:r>
          </a:p>
          <a:p>
            <a:pPr marL="45720" indent="0">
              <a:buNone/>
            </a:pPr>
            <a:r>
              <a:rPr lang="en-US" sz="3600" dirty="0" smtClean="0">
                <a:latin typeface="AR ESSENCE" panose="02000000000000000000" pitchFamily="2" charset="0"/>
              </a:rPr>
              <a:t>Or many strange and interesting mathematical worlds, depending on what choices you make in your axiomatic system….as long as your system is consistent!</a:t>
            </a:r>
            <a:endParaRPr lang="en-US" sz="3600" dirty="0">
              <a:latin typeface="AR ESSENCE" panose="02000000000000000000" pitchFamily="2" charset="0"/>
            </a:endParaRPr>
          </a:p>
        </p:txBody>
      </p:sp>
    </p:spTree>
    <p:extLst>
      <p:ext uri="{BB962C8B-B14F-4D97-AF65-F5344CB8AC3E}">
        <p14:creationId xmlns:p14="http://schemas.microsoft.com/office/powerpoint/2010/main" val="27981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529017"/>
            <a:ext cx="9875520" cy="1356360"/>
          </a:xfrm>
        </p:spPr>
        <p:txBody>
          <a:bodyPr>
            <a:normAutofit/>
          </a:bodyPr>
          <a:lstStyle/>
          <a:p>
            <a:r>
              <a:rPr lang="en-US" sz="8800" i="1" dirty="0" smtClean="0">
                <a:solidFill>
                  <a:srgbClr val="EC4214"/>
                </a:solidFill>
              </a:rPr>
              <a:t>CHOICE of AXIOM</a:t>
            </a:r>
            <a:endParaRPr lang="en-US" sz="8800" i="1" dirty="0">
              <a:solidFill>
                <a:srgbClr val="EC4214"/>
              </a:solidFill>
            </a:endParaRPr>
          </a:p>
        </p:txBody>
      </p:sp>
    </p:spTree>
    <p:extLst>
      <p:ext uri="{BB962C8B-B14F-4D97-AF65-F5344CB8AC3E}">
        <p14:creationId xmlns:p14="http://schemas.microsoft.com/office/powerpoint/2010/main" val="351017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11892"/>
            <a:ext cx="9875520" cy="1356360"/>
          </a:xfrm>
        </p:spPr>
        <p:txBody>
          <a:bodyPr/>
          <a:lstStyle/>
          <a:p>
            <a:pPr algn="ctr"/>
            <a:r>
              <a:rPr lang="en-US" dirty="0" smtClean="0"/>
              <a:t>Axioms you can or can’t count on</a:t>
            </a:r>
            <a:endParaRPr lang="en-US" dirty="0"/>
          </a:p>
        </p:txBody>
      </p:sp>
      <p:sp>
        <p:nvSpPr>
          <p:cNvPr id="3" name="Content Placeholder 2"/>
          <p:cNvSpPr>
            <a:spLocks noGrp="1"/>
          </p:cNvSpPr>
          <p:nvPr>
            <p:ph idx="1"/>
          </p:nvPr>
        </p:nvSpPr>
        <p:spPr>
          <a:xfrm>
            <a:off x="1143000" y="1680519"/>
            <a:ext cx="9872871" cy="4415481"/>
          </a:xfrm>
        </p:spPr>
        <p:txBody>
          <a:bodyPr>
            <a:normAutofit/>
          </a:bodyPr>
          <a:lstStyle/>
          <a:p>
            <a:pPr marL="45720" indent="0">
              <a:buNone/>
            </a:pPr>
            <a:r>
              <a:rPr lang="en-US" sz="2400" dirty="0" smtClean="0"/>
              <a:t>We will look at two important discoveries in mathematics in the 1800s that shocked not only the mathematical world, but the world in general, and continue to amaze and inform us today.</a:t>
            </a:r>
          </a:p>
          <a:p>
            <a:endParaRPr lang="en-US" sz="2400" dirty="0"/>
          </a:p>
          <a:p>
            <a:pPr marL="502920" indent="-457200">
              <a:buFont typeface="+mj-lt"/>
              <a:buAutoNum type="arabicPeriod"/>
            </a:pPr>
            <a:r>
              <a:rPr lang="en-US" sz="2400" dirty="0" smtClean="0"/>
              <a:t>The Non-</a:t>
            </a:r>
            <a:r>
              <a:rPr lang="en-US" sz="2400" dirty="0"/>
              <a:t>E</a:t>
            </a:r>
            <a:r>
              <a:rPr lang="en-US" sz="2400" dirty="0" smtClean="0"/>
              <a:t>uclidean Revolution that makes the Einstein’s modern theory of Space-Time possible</a:t>
            </a:r>
          </a:p>
          <a:p>
            <a:pPr marL="502920" indent="-457200">
              <a:buFont typeface="+mj-lt"/>
              <a:buAutoNum type="arabicPeriod"/>
            </a:pPr>
            <a:r>
              <a:rPr lang="en-US" sz="2400" dirty="0" smtClean="0"/>
              <a:t>Cantor’s theory of the Infinite that changed how we think about sets and the mathematics on them.</a:t>
            </a:r>
            <a:endParaRPr lang="en-US" sz="2400" dirty="0"/>
          </a:p>
        </p:txBody>
      </p:sp>
    </p:spTree>
    <p:extLst>
      <p:ext uri="{BB962C8B-B14F-4D97-AF65-F5344CB8AC3E}">
        <p14:creationId xmlns:p14="http://schemas.microsoft.com/office/powerpoint/2010/main" val="1008073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01" y="757881"/>
            <a:ext cx="4207476" cy="1356360"/>
          </a:xfrm>
        </p:spPr>
        <p:txBody>
          <a:bodyPr/>
          <a:lstStyle/>
          <a:p>
            <a:pPr algn="ctr"/>
            <a:r>
              <a:rPr lang="en-US" dirty="0" smtClean="0"/>
              <a:t>“Old” Geometry  -Euclid</a:t>
            </a:r>
            <a:endParaRPr lang="en-US" dirty="0"/>
          </a:p>
        </p:txBody>
      </p:sp>
      <p:sp>
        <p:nvSpPr>
          <p:cNvPr id="3" name="Content Placeholder 2"/>
          <p:cNvSpPr>
            <a:spLocks noGrp="1"/>
          </p:cNvSpPr>
          <p:nvPr>
            <p:ph idx="1"/>
          </p:nvPr>
        </p:nvSpPr>
        <p:spPr>
          <a:xfrm>
            <a:off x="290384" y="2325273"/>
            <a:ext cx="4118027" cy="4038600"/>
          </a:xfrm>
        </p:spPr>
        <p:txBody>
          <a:bodyPr/>
          <a:lstStyle/>
          <a:p>
            <a:r>
              <a:rPr lang="en-US" dirty="0" smtClean="0"/>
              <a:t>Euclid of Alexandria, (ca. 325 BCE – 265 BCE)</a:t>
            </a:r>
          </a:p>
          <a:p>
            <a:r>
              <a:rPr lang="en-US" dirty="0" smtClean="0"/>
              <a:t>Wrote </a:t>
            </a:r>
            <a:r>
              <a:rPr lang="en-US" i="1" dirty="0"/>
              <a:t>T</a:t>
            </a:r>
            <a:r>
              <a:rPr lang="en-US" i="1" dirty="0" smtClean="0"/>
              <a:t>he Elements</a:t>
            </a:r>
            <a:r>
              <a:rPr lang="en-US" dirty="0" smtClean="0"/>
              <a:t>. A compilation of all know geometry to that time plus many new items. 13 books</a:t>
            </a:r>
          </a:p>
          <a:p>
            <a:r>
              <a:rPr lang="en-US" dirty="0" smtClean="0"/>
              <a:t>Second most editions of a book ever printed.</a:t>
            </a:r>
          </a:p>
          <a:p>
            <a:r>
              <a:rPr lang="en-US" dirty="0" smtClean="0"/>
              <a:t>Covered plane and solid geometry, number </a:t>
            </a:r>
            <a:r>
              <a:rPr lang="en-US" dirty="0" err="1" smtClean="0"/>
              <a:t>threory</a:t>
            </a:r>
            <a:endParaRPr lang="en-US" dirty="0" smtClean="0"/>
          </a:p>
        </p:txBody>
      </p:sp>
      <p:sp>
        <p:nvSpPr>
          <p:cNvPr id="4" name="TextBox 3"/>
          <p:cNvSpPr txBox="1"/>
          <p:nvPr/>
        </p:nvSpPr>
        <p:spPr>
          <a:xfrm>
            <a:off x="6014903" y="6179207"/>
            <a:ext cx="4795031" cy="369332"/>
          </a:xfrm>
          <a:prstGeom prst="rect">
            <a:avLst/>
          </a:prstGeom>
          <a:noFill/>
        </p:spPr>
        <p:txBody>
          <a:bodyPr wrap="none" rtlCol="0">
            <a:spAutoFit/>
          </a:bodyPr>
          <a:lstStyle/>
          <a:p>
            <a:r>
              <a:rPr lang="en-US" dirty="0" smtClean="0">
                <a:solidFill>
                  <a:schemeClr val="accent2">
                    <a:lumMod val="75000"/>
                  </a:schemeClr>
                </a:solidFill>
              </a:rPr>
              <a:t>First printed edition, 14</a:t>
            </a:r>
            <a:r>
              <a:rPr lang="en-US" baseline="30000" dirty="0" smtClean="0">
                <a:solidFill>
                  <a:schemeClr val="accent2">
                    <a:lumMod val="75000"/>
                  </a:schemeClr>
                </a:solidFill>
              </a:rPr>
              <a:t>th</a:t>
            </a:r>
            <a:r>
              <a:rPr lang="en-US" dirty="0" smtClean="0">
                <a:solidFill>
                  <a:schemeClr val="accent2">
                    <a:lumMod val="75000"/>
                  </a:schemeClr>
                </a:solidFill>
              </a:rPr>
              <a:t> century, Erhard </a:t>
            </a:r>
            <a:r>
              <a:rPr lang="en-US" dirty="0" err="1" smtClean="0">
                <a:solidFill>
                  <a:schemeClr val="accent2">
                    <a:lumMod val="75000"/>
                  </a:schemeClr>
                </a:solidFill>
              </a:rPr>
              <a:t>Ratdolt</a:t>
            </a:r>
            <a:endParaRPr lang="en-US" dirty="0">
              <a:solidFill>
                <a:schemeClr val="accent2">
                  <a:lumMod val="75000"/>
                </a:schemeClr>
              </a:solidFill>
            </a:endParaRPr>
          </a:p>
        </p:txBody>
      </p:sp>
      <p:pic>
        <p:nvPicPr>
          <p:cNvPr id="1028" name="Picture 4" descr="https://upload.wikimedia.org/wikipedia/commons/thumb/d/d4/Euclid%27s_Elements%2C_1482.jpg/1024px-Euclid%27s_Elements%2C_14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499" y="894361"/>
            <a:ext cx="7097841" cy="518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21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Importance of Euclid’s </a:t>
            </a:r>
            <a:r>
              <a:rPr lang="en-US" i="1" dirty="0" smtClean="0"/>
              <a:t>Elements</a:t>
            </a:r>
            <a:endParaRPr lang="en-US" dirty="0"/>
          </a:p>
        </p:txBody>
      </p:sp>
      <p:sp>
        <p:nvSpPr>
          <p:cNvPr id="3" name="Content Placeholder 2"/>
          <p:cNvSpPr>
            <a:spLocks noGrp="1"/>
          </p:cNvSpPr>
          <p:nvPr>
            <p:ph idx="1"/>
          </p:nvPr>
        </p:nvSpPr>
        <p:spPr>
          <a:xfrm>
            <a:off x="1145649" y="1965960"/>
            <a:ext cx="9872871" cy="4415481"/>
          </a:xfrm>
        </p:spPr>
        <p:txBody>
          <a:bodyPr>
            <a:normAutofit/>
          </a:bodyPr>
          <a:lstStyle/>
          <a:p>
            <a:r>
              <a:rPr lang="en-US" sz="2400" dirty="0" smtClean="0"/>
              <a:t>Introduced the Axiomatic method of mathematics that allow theorems to be proven in a logical manner based on stated definitions and axioms.</a:t>
            </a:r>
          </a:p>
          <a:p>
            <a:r>
              <a:rPr lang="en-US" sz="2400" dirty="0" smtClean="0"/>
              <a:t>Set the standard of mathematical proof and organization for all branches of mathematics.</a:t>
            </a:r>
          </a:p>
          <a:p>
            <a:r>
              <a:rPr lang="en-US" sz="2400" dirty="0" smtClean="0"/>
              <a:t>Gathered all former mathematical knowledge in one place. Thus there was no need to continue to copy earlier texts. This means that we basically have no earlier geometric text.</a:t>
            </a:r>
          </a:p>
          <a:p>
            <a:r>
              <a:rPr lang="en-US" sz="2400" dirty="0" smtClean="0"/>
              <a:t>Became the basis of mathematical education in the West until the early 1900s.</a:t>
            </a:r>
            <a:endParaRPr lang="en-US" sz="2400" dirty="0"/>
          </a:p>
        </p:txBody>
      </p:sp>
    </p:spTree>
    <p:extLst>
      <p:ext uri="{BB962C8B-B14F-4D97-AF65-F5344CB8AC3E}">
        <p14:creationId xmlns:p14="http://schemas.microsoft.com/office/powerpoint/2010/main" val="806678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Euclid’s Axiomatic method I</a:t>
            </a:r>
            <a:endParaRPr lang="en-US" dirty="0"/>
          </a:p>
        </p:txBody>
      </p:sp>
      <p:sp>
        <p:nvSpPr>
          <p:cNvPr id="3" name="Content Placeholder 2"/>
          <p:cNvSpPr>
            <a:spLocks noGrp="1"/>
          </p:cNvSpPr>
          <p:nvPr>
            <p:ph idx="1"/>
          </p:nvPr>
        </p:nvSpPr>
        <p:spPr>
          <a:xfrm>
            <a:off x="902044" y="1978317"/>
            <a:ext cx="10602098" cy="4491681"/>
          </a:xfrm>
        </p:spPr>
        <p:txBody>
          <a:bodyPr>
            <a:normAutofit lnSpcReduction="10000"/>
          </a:bodyPr>
          <a:lstStyle/>
          <a:p>
            <a:pPr marL="45720" indent="0">
              <a:buNone/>
            </a:pPr>
            <a:r>
              <a:rPr lang="en-US" sz="2800" u="sng" dirty="0" smtClean="0"/>
              <a:t>Definitions</a:t>
            </a:r>
            <a:r>
              <a:rPr lang="en-US" sz="2800" dirty="0" smtClean="0"/>
              <a:t> (your basic building blocks)</a:t>
            </a:r>
          </a:p>
          <a:p>
            <a:pPr marL="45720" indent="0">
              <a:buNone/>
            </a:pPr>
            <a:r>
              <a:rPr lang="en-US" sz="2800" dirty="0"/>
              <a:t>	</a:t>
            </a:r>
            <a:r>
              <a:rPr lang="en-US" sz="2800" dirty="0" smtClean="0"/>
              <a:t>1 A point is that which has not part</a:t>
            </a:r>
          </a:p>
          <a:p>
            <a:pPr marL="45720" indent="0">
              <a:buNone/>
            </a:pPr>
            <a:r>
              <a:rPr lang="en-US" sz="2800" dirty="0"/>
              <a:t>	</a:t>
            </a:r>
            <a:r>
              <a:rPr lang="en-US" sz="2800" dirty="0" smtClean="0"/>
              <a:t>2 A line is a </a:t>
            </a:r>
            <a:r>
              <a:rPr lang="en-US" sz="2800" dirty="0" err="1" smtClean="0"/>
              <a:t>breadthless</a:t>
            </a:r>
            <a:r>
              <a:rPr lang="en-US" sz="2800" dirty="0" smtClean="0"/>
              <a:t> length</a:t>
            </a:r>
          </a:p>
          <a:p>
            <a:pPr marL="45720" indent="0">
              <a:buNone/>
            </a:pPr>
            <a:r>
              <a:rPr lang="en-US" sz="2800" dirty="0"/>
              <a:t>	</a:t>
            </a:r>
            <a:r>
              <a:rPr lang="en-US" sz="2800" dirty="0" smtClean="0"/>
              <a:t>3 The extremities of lines are points</a:t>
            </a:r>
          </a:p>
          <a:p>
            <a:pPr marL="45720" indent="0">
              <a:buNone/>
            </a:pPr>
            <a:r>
              <a:rPr lang="en-US" sz="2800" dirty="0"/>
              <a:t>	</a:t>
            </a:r>
            <a:r>
              <a:rPr lang="en-US" sz="2800" dirty="0" smtClean="0"/>
              <a:t>4 A straight line lies equally with respect to the points on itself</a:t>
            </a:r>
          </a:p>
          <a:p>
            <a:pPr marL="45720" indent="0">
              <a:buNone/>
            </a:pPr>
            <a:r>
              <a:rPr lang="en-US" sz="2800" dirty="0"/>
              <a:t>	</a:t>
            </a:r>
            <a:r>
              <a:rPr lang="en-US" sz="2800" dirty="0" smtClean="0"/>
              <a:t>… </a:t>
            </a:r>
          </a:p>
          <a:p>
            <a:pPr marL="45720" indent="0">
              <a:buNone/>
            </a:pPr>
            <a:r>
              <a:rPr lang="en-US" sz="2800" dirty="0"/>
              <a:t>	</a:t>
            </a:r>
            <a:r>
              <a:rPr lang="en-US" sz="2800" dirty="0" smtClean="0"/>
              <a:t>23 Parallel straight line are straight lines which, being in the same plane and being produced indefinitely in both directions, do not meet one anther in either direction.</a:t>
            </a:r>
            <a:endParaRPr lang="en-US" sz="2800" dirty="0"/>
          </a:p>
        </p:txBody>
      </p:sp>
    </p:spTree>
    <p:extLst>
      <p:ext uri="{BB962C8B-B14F-4D97-AF65-F5344CB8AC3E}">
        <p14:creationId xmlns:p14="http://schemas.microsoft.com/office/powerpoint/2010/main" val="4064596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Euclid’s </a:t>
            </a:r>
            <a:r>
              <a:rPr lang="en-US" dirty="0"/>
              <a:t>Axiomatic method II</a:t>
            </a:r>
          </a:p>
        </p:txBody>
      </p:sp>
      <p:sp>
        <p:nvSpPr>
          <p:cNvPr id="3" name="Content Placeholder 2"/>
          <p:cNvSpPr>
            <a:spLocks noGrp="1"/>
          </p:cNvSpPr>
          <p:nvPr>
            <p:ph idx="1"/>
          </p:nvPr>
        </p:nvSpPr>
        <p:spPr>
          <a:xfrm>
            <a:off x="832022" y="2057400"/>
            <a:ext cx="10626810" cy="4038600"/>
          </a:xfrm>
        </p:spPr>
        <p:txBody>
          <a:bodyPr>
            <a:normAutofit/>
          </a:bodyPr>
          <a:lstStyle/>
          <a:p>
            <a:pPr marL="45720" indent="0">
              <a:buNone/>
            </a:pPr>
            <a:r>
              <a:rPr lang="en-US" sz="2600" u="sng" dirty="0" smtClean="0"/>
              <a:t>Common Notions </a:t>
            </a:r>
            <a:r>
              <a:rPr lang="en-US" sz="2600" dirty="0" smtClean="0"/>
              <a:t>(things people assume are true)</a:t>
            </a:r>
          </a:p>
          <a:p>
            <a:pPr marL="45720" indent="0">
              <a:buNone/>
            </a:pPr>
            <a:r>
              <a:rPr lang="en-US" sz="2600" dirty="0"/>
              <a:t>	</a:t>
            </a:r>
            <a:r>
              <a:rPr lang="en-US" sz="2600" dirty="0" smtClean="0"/>
              <a:t>1. </a:t>
            </a:r>
            <a:r>
              <a:rPr lang="en-US" sz="2600" dirty="0"/>
              <a:t>Things which equal the same thing also equal one another</a:t>
            </a:r>
            <a:r>
              <a:rPr lang="en-US" sz="2600" dirty="0" smtClean="0"/>
              <a:t>.</a:t>
            </a:r>
          </a:p>
          <a:p>
            <a:pPr marL="45720" indent="0">
              <a:buNone/>
            </a:pPr>
            <a:r>
              <a:rPr lang="en-US" sz="2600" dirty="0"/>
              <a:t>	</a:t>
            </a:r>
            <a:r>
              <a:rPr lang="en-US" sz="2600" dirty="0" smtClean="0"/>
              <a:t>2. </a:t>
            </a:r>
            <a:r>
              <a:rPr lang="en-US" sz="2600" dirty="0"/>
              <a:t>If equals are added to equals, then the wholes are equal</a:t>
            </a:r>
            <a:r>
              <a:rPr lang="en-US" sz="2600" dirty="0" smtClean="0"/>
              <a:t>.</a:t>
            </a:r>
          </a:p>
          <a:p>
            <a:pPr marL="45720" indent="0">
              <a:buNone/>
            </a:pPr>
            <a:r>
              <a:rPr lang="en-US" sz="2600" dirty="0" smtClean="0"/>
              <a:t>	3. </a:t>
            </a:r>
            <a:r>
              <a:rPr lang="en-US" sz="2600" dirty="0"/>
              <a:t>If equals are subtracted from equals, then the remainders are equal</a:t>
            </a:r>
            <a:r>
              <a:rPr lang="en-US" sz="2600" dirty="0" smtClean="0"/>
              <a:t>.</a:t>
            </a:r>
          </a:p>
          <a:p>
            <a:pPr marL="45720" indent="0">
              <a:buNone/>
            </a:pPr>
            <a:r>
              <a:rPr lang="en-US" sz="2600" dirty="0"/>
              <a:t>	</a:t>
            </a:r>
            <a:r>
              <a:rPr lang="en-US" sz="2600" dirty="0" smtClean="0"/>
              <a:t>4. </a:t>
            </a:r>
            <a:r>
              <a:rPr lang="en-US" sz="2600" dirty="0"/>
              <a:t>Things which coincide with one another equal one another</a:t>
            </a:r>
            <a:r>
              <a:rPr lang="en-US" sz="2600" dirty="0" smtClean="0"/>
              <a:t>.</a:t>
            </a:r>
          </a:p>
          <a:p>
            <a:pPr marL="45720" indent="0">
              <a:buNone/>
            </a:pPr>
            <a:r>
              <a:rPr lang="en-US" sz="2600" dirty="0"/>
              <a:t>	</a:t>
            </a:r>
            <a:r>
              <a:rPr lang="en-US" sz="2600" dirty="0" smtClean="0"/>
              <a:t>5. </a:t>
            </a:r>
            <a:r>
              <a:rPr lang="en-US" sz="2600" dirty="0"/>
              <a:t>The whole is greater than the part.</a:t>
            </a:r>
          </a:p>
        </p:txBody>
      </p:sp>
    </p:spTree>
    <p:extLst>
      <p:ext uri="{BB962C8B-B14F-4D97-AF65-F5344CB8AC3E}">
        <p14:creationId xmlns:p14="http://schemas.microsoft.com/office/powerpoint/2010/main" val="2034152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Euclid’s </a:t>
            </a:r>
            <a:r>
              <a:rPr lang="en-US" dirty="0"/>
              <a:t>Axiomatic method </a:t>
            </a:r>
            <a:r>
              <a:rPr lang="en-US" dirty="0" smtClean="0"/>
              <a:t>III</a:t>
            </a:r>
            <a:endParaRPr lang="en-US" dirty="0"/>
          </a:p>
        </p:txBody>
      </p:sp>
      <p:sp>
        <p:nvSpPr>
          <p:cNvPr id="3" name="Content Placeholder 2"/>
          <p:cNvSpPr>
            <a:spLocks noGrp="1"/>
          </p:cNvSpPr>
          <p:nvPr>
            <p:ph idx="1"/>
          </p:nvPr>
        </p:nvSpPr>
        <p:spPr>
          <a:xfrm>
            <a:off x="804424" y="1965960"/>
            <a:ext cx="10761499" cy="4038600"/>
          </a:xfrm>
        </p:spPr>
        <p:txBody>
          <a:bodyPr>
            <a:noAutofit/>
          </a:bodyPr>
          <a:lstStyle/>
          <a:p>
            <a:pPr marL="45720" indent="0">
              <a:buNone/>
            </a:pPr>
            <a:r>
              <a:rPr lang="en-US" sz="2400" u="sng" dirty="0" smtClean="0"/>
              <a:t>Postulate or Axioms </a:t>
            </a:r>
            <a:r>
              <a:rPr lang="en-US" sz="2400" dirty="0" smtClean="0"/>
              <a:t>(items accepted as fact-because you have to start somewhere)</a:t>
            </a:r>
          </a:p>
          <a:p>
            <a:pPr marL="45720" indent="0">
              <a:buNone/>
            </a:pPr>
            <a:r>
              <a:rPr lang="en-US" sz="2400" dirty="0"/>
              <a:t>	</a:t>
            </a:r>
            <a:r>
              <a:rPr lang="en-US" sz="2400" dirty="0" smtClean="0"/>
              <a:t>1. To draw [you are able to] draw a straight line from any point to any point.</a:t>
            </a:r>
          </a:p>
          <a:p>
            <a:pPr marL="45720" indent="0">
              <a:buNone/>
            </a:pPr>
            <a:r>
              <a:rPr lang="en-US" sz="2400" dirty="0"/>
              <a:t>	</a:t>
            </a:r>
            <a:r>
              <a:rPr lang="en-US" sz="2400" dirty="0" smtClean="0"/>
              <a:t>2. To produce a finite straight line continuously in a straight line.</a:t>
            </a:r>
          </a:p>
          <a:p>
            <a:pPr marL="45720" indent="0">
              <a:buNone/>
            </a:pPr>
            <a:r>
              <a:rPr lang="en-US" sz="2400" dirty="0"/>
              <a:t>	</a:t>
            </a:r>
            <a:r>
              <a:rPr lang="en-US" sz="2400" dirty="0" smtClean="0"/>
              <a:t>3. To describe [you can make] a circle with any center and radius</a:t>
            </a:r>
          </a:p>
          <a:p>
            <a:pPr marL="45720" indent="0">
              <a:buNone/>
            </a:pPr>
            <a:r>
              <a:rPr lang="en-US" sz="2400" dirty="0"/>
              <a:t>	</a:t>
            </a:r>
            <a:r>
              <a:rPr lang="en-US" sz="2400" dirty="0" smtClean="0"/>
              <a:t>4. That all right angles are equal to one another</a:t>
            </a:r>
          </a:p>
          <a:p>
            <a:pPr marL="45720" indent="0">
              <a:buNone/>
            </a:pPr>
            <a:r>
              <a:rPr lang="en-US" sz="2400" dirty="0"/>
              <a:t>	</a:t>
            </a:r>
            <a:r>
              <a:rPr lang="en-US" sz="2400" dirty="0" smtClean="0"/>
              <a:t>5. </a:t>
            </a:r>
            <a:r>
              <a:rPr lang="en-US" sz="2400" dirty="0"/>
              <a:t>That, if a straight line falling on two straight lines makes the interior angles on the same side less than two right angles, the two straight lines, if produced indefinitely, meet on that side on which are the angles less than the two right angles.</a:t>
            </a:r>
          </a:p>
        </p:txBody>
      </p:sp>
    </p:spTree>
    <p:extLst>
      <p:ext uri="{BB962C8B-B14F-4D97-AF65-F5344CB8AC3E}">
        <p14:creationId xmlns:p14="http://schemas.microsoft.com/office/powerpoint/2010/main" val="1926630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Basis</Template>
  <TotalTime>310</TotalTime>
  <Words>1527</Words>
  <Application>Microsoft Office PowerPoint</Application>
  <PresentationFormat>Widescreen</PresentationFormat>
  <Paragraphs>236</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 ESSENCE</vt:lpstr>
      <vt:lpstr>Arial</vt:lpstr>
      <vt:lpstr>Cambria Math</vt:lpstr>
      <vt:lpstr>Comic Sans MS</vt:lpstr>
      <vt:lpstr>Corbel</vt:lpstr>
      <vt:lpstr>Times New Roman</vt:lpstr>
      <vt:lpstr>Basis</vt:lpstr>
      <vt:lpstr>Geomtry of the Future ( ca. 1800s)</vt:lpstr>
      <vt:lpstr>Why do you love (really like) Mathematics?</vt:lpstr>
      <vt:lpstr>PowerPoint Presentation</vt:lpstr>
      <vt:lpstr>Axioms you can or can’t count on</vt:lpstr>
      <vt:lpstr>“Old” Geometry  -Euclid</vt:lpstr>
      <vt:lpstr>Importance of Euclid’s Elements</vt:lpstr>
      <vt:lpstr>Euclid’s Axiomatic method I</vt:lpstr>
      <vt:lpstr>Euclid’s Axiomatic method II</vt:lpstr>
      <vt:lpstr>Euclid’s Axiomatic method III</vt:lpstr>
      <vt:lpstr>Euclid’s Axiomatic method IV</vt:lpstr>
      <vt:lpstr>How to formulate an Axiomatic framework</vt:lpstr>
      <vt:lpstr>Euclid’s 5th Postulate – What?</vt:lpstr>
      <vt:lpstr>How would you say that?</vt:lpstr>
      <vt:lpstr>Some of the  equivalent formulations</vt:lpstr>
      <vt:lpstr>PowerPoint Presentation</vt:lpstr>
      <vt:lpstr>Euclid’s 5th – nothing but trouble</vt:lpstr>
      <vt:lpstr>Early Criticism of Euclid’s Parallel Postulate, Proclus (410 – 485)  </vt:lpstr>
      <vt:lpstr> Let’s look at some of the more famous attempts to prove the Parallel Postulate.</vt:lpstr>
      <vt:lpstr>17th Century efforts</vt:lpstr>
      <vt:lpstr>18th Century efforts</vt:lpstr>
      <vt:lpstr>Carl Friedrich Gauss (1777-1855)  My great-great-great-great mathematical Grandfather</vt:lpstr>
      <vt:lpstr>Back to Saccheri  What are the options for the summit angles?</vt:lpstr>
      <vt:lpstr>HRA – Right Angle Case</vt:lpstr>
      <vt:lpstr>What if HAA or HOA could exist?</vt:lpstr>
      <vt:lpstr>Saccheri could have had it all!</vt:lpstr>
      <vt:lpstr>What if HOA was accepted</vt:lpstr>
      <vt:lpstr>Bernhard Reimann (1826-1866)</vt:lpstr>
      <vt:lpstr>HAA – (Acute case - Summit angles &lt; 90°) </vt:lpstr>
      <vt:lpstr>Farkas Bolyai (1175-1856)</vt:lpstr>
      <vt:lpstr> János Bolyai (1802-1860) Hungarian </vt:lpstr>
      <vt:lpstr>Nikolai Ivanovich Lobachevsky (1792-1856) (Russian)</vt:lpstr>
      <vt:lpstr>What did Bolyai and Lobachevsky see?</vt:lpstr>
      <vt:lpstr>Eugenio Beltrami (1835-1900)</vt:lpstr>
      <vt:lpstr>Properties of Hyperbolic Geometry</vt:lpstr>
      <vt:lpstr>Where is Hyperbolic Geometry used?</vt:lpstr>
      <vt:lpstr>All three at once!</vt:lpstr>
      <vt:lpstr>What is cool?</vt:lpstr>
      <vt:lpstr>So what do you think is cool about mathematics now?</vt:lpstr>
      <vt:lpstr>CHOICE of AXIOM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Geomtry of the Future ( ca. 1800s)</dc:title>
  <dc:creator>Amy Shell-Gellasch</dc:creator>
  <cp:lastModifiedBy>Amy Shell-Gellasch</cp:lastModifiedBy>
  <cp:revision>38</cp:revision>
  <dcterms:created xsi:type="dcterms:W3CDTF">2018-06-07T14:52:11Z</dcterms:created>
  <dcterms:modified xsi:type="dcterms:W3CDTF">2018-07-14T17:34:00Z</dcterms:modified>
</cp:coreProperties>
</file>