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90" r:id="rId8"/>
    <p:sldId id="263" r:id="rId9"/>
    <p:sldId id="262" r:id="rId10"/>
    <p:sldId id="264" r:id="rId11"/>
    <p:sldId id="265" r:id="rId12"/>
    <p:sldId id="266" r:id="rId13"/>
    <p:sldId id="272" r:id="rId14"/>
    <p:sldId id="267" r:id="rId15"/>
    <p:sldId id="288" r:id="rId16"/>
    <p:sldId id="270" r:id="rId17"/>
    <p:sldId id="271" r:id="rId18"/>
    <p:sldId id="273" r:id="rId19"/>
    <p:sldId id="274" r:id="rId20"/>
    <p:sldId id="268" r:id="rId21"/>
    <p:sldId id="269" r:id="rId22"/>
    <p:sldId id="275" r:id="rId23"/>
    <p:sldId id="276" r:id="rId24"/>
    <p:sldId id="295" r:id="rId25"/>
    <p:sldId id="277" r:id="rId26"/>
    <p:sldId id="279" r:id="rId27"/>
    <p:sldId id="278" r:id="rId28"/>
    <p:sldId id="280" r:id="rId29"/>
    <p:sldId id="281" r:id="rId30"/>
    <p:sldId id="282" r:id="rId31"/>
    <p:sldId id="291" r:id="rId32"/>
    <p:sldId id="284" r:id="rId33"/>
    <p:sldId id="283" r:id="rId34"/>
    <p:sldId id="285" r:id="rId35"/>
    <p:sldId id="286" r:id="rId36"/>
    <p:sldId id="289" r:id="rId37"/>
    <p:sldId id="287" r:id="rId38"/>
    <p:sldId id="292" r:id="rId39"/>
    <p:sldId id="294" r:id="rId40"/>
    <p:sldId id="293"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7/14/2018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7/14/2018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7/14/2018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7/14/2018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7/14/2018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hyperlink" Target="https://en.wikipedia.org/wiki/Integer" TargetMode="External"/><Relationship Id="rId7" Type="http://schemas.openxmlformats.org/officeDocument/2006/relationships/hyperlink" Target="http://mathworld.wolfram.com/ExactlyOne.html" TargetMode="External"/><Relationship Id="rId2" Type="http://schemas.openxmlformats.org/officeDocument/2006/relationships/hyperlink" Target="https://en.wikipedia.org/wiki/Cardinality" TargetMode="External"/><Relationship Id="rId1" Type="http://schemas.openxmlformats.org/officeDocument/2006/relationships/slideLayout" Target="../slideLayouts/slideLayout2.xml"/><Relationship Id="rId6" Type="http://schemas.openxmlformats.org/officeDocument/2006/relationships/hyperlink" Target="http://mathworld.wolfram.com/DisjointSets.html" TargetMode="External"/><Relationship Id="rId5" Type="http://schemas.openxmlformats.org/officeDocument/2006/relationships/hyperlink" Target="http://mathworld.wolfram.com/Set.html" TargetMode="External"/><Relationship Id="rId4" Type="http://schemas.openxmlformats.org/officeDocument/2006/relationships/hyperlink" Target="https://en.wikipedia.org/wiki/Real_number"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9643" y="882376"/>
            <a:ext cx="10981038" cy="2926080"/>
          </a:xfrm>
        </p:spPr>
        <p:txBody>
          <a:bodyPr>
            <a:normAutofit/>
          </a:bodyPr>
          <a:lstStyle/>
          <a:p>
            <a:r>
              <a:rPr lang="en-US" sz="6600" dirty="0" smtClean="0"/>
              <a:t>What is in a set?</a:t>
            </a:r>
            <a:br>
              <a:rPr lang="en-US" sz="6600" dirty="0" smtClean="0"/>
            </a:br>
            <a:r>
              <a:rPr lang="en-US" sz="6600" dirty="0" smtClean="0"/>
              <a:t/>
            </a:r>
            <a:br>
              <a:rPr lang="en-US" sz="6600" dirty="0" smtClean="0"/>
            </a:br>
            <a:r>
              <a:rPr lang="en-US" sz="6600" dirty="0" smtClean="0"/>
              <a:t>And how big can it get?</a:t>
            </a:r>
            <a:endParaRPr lang="en-US" sz="6600" dirty="0"/>
          </a:p>
        </p:txBody>
      </p:sp>
      <p:sp>
        <p:nvSpPr>
          <p:cNvPr id="3" name="Subtitle 2"/>
          <p:cNvSpPr>
            <a:spLocks noGrp="1"/>
          </p:cNvSpPr>
          <p:nvPr>
            <p:ph type="subTitle" idx="1"/>
          </p:nvPr>
        </p:nvSpPr>
        <p:spPr>
          <a:xfrm>
            <a:off x="1701292" y="4223861"/>
            <a:ext cx="8767860" cy="1929804"/>
          </a:xfrm>
        </p:spPr>
        <p:txBody>
          <a:bodyPr>
            <a:normAutofit/>
          </a:bodyPr>
          <a:lstStyle/>
          <a:p>
            <a:r>
              <a:rPr lang="en-US" dirty="0" smtClean="0"/>
              <a:t>Math Path 2018 </a:t>
            </a:r>
          </a:p>
          <a:p>
            <a:r>
              <a:rPr lang="en-US" dirty="0" smtClean="0"/>
              <a:t>Week 4</a:t>
            </a:r>
          </a:p>
          <a:p>
            <a:r>
              <a:rPr lang="en-US" dirty="0" smtClean="0"/>
              <a:t>History of Mathematics Plenary #3-5</a:t>
            </a:r>
          </a:p>
          <a:p>
            <a:r>
              <a:rPr lang="en-US" dirty="0" smtClean="0"/>
              <a:t>Dr. Shell-Gellasch </a:t>
            </a:r>
            <a:endParaRPr lang="en-US" dirty="0"/>
          </a:p>
        </p:txBody>
      </p:sp>
    </p:spTree>
    <p:extLst>
      <p:ext uri="{BB962C8B-B14F-4D97-AF65-F5344CB8AC3E}">
        <p14:creationId xmlns:p14="http://schemas.microsoft.com/office/powerpoint/2010/main" val="2880740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503" y="1412973"/>
            <a:ext cx="9875520" cy="1356360"/>
          </a:xfrm>
        </p:spPr>
        <p:txBody>
          <a:bodyPr>
            <a:normAutofit/>
          </a:bodyPr>
          <a:lstStyle/>
          <a:p>
            <a:r>
              <a:rPr lang="en-US" sz="4000" dirty="0" smtClean="0"/>
              <a:t>What do we mean by “how big”?</a:t>
            </a:r>
            <a:endParaRPr lang="en-US" sz="4000" dirty="0"/>
          </a:p>
        </p:txBody>
      </p:sp>
      <p:sp>
        <p:nvSpPr>
          <p:cNvPr id="4" name="Title 1"/>
          <p:cNvSpPr txBox="1">
            <a:spLocks/>
          </p:cNvSpPr>
          <p:nvPr/>
        </p:nvSpPr>
        <p:spPr>
          <a:xfrm>
            <a:off x="998838" y="4599779"/>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4000" dirty="0" smtClean="0"/>
              <a:t>How do we count?     Let’s herd goats.</a:t>
            </a:r>
            <a:endParaRPr lang="en-US" sz="4000" dirty="0"/>
          </a:p>
        </p:txBody>
      </p:sp>
      <p:sp>
        <p:nvSpPr>
          <p:cNvPr id="5" name="Title 1"/>
          <p:cNvSpPr txBox="1">
            <a:spLocks/>
          </p:cNvSpPr>
          <p:nvPr/>
        </p:nvSpPr>
        <p:spPr>
          <a:xfrm>
            <a:off x="1229497" y="355853"/>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dirty="0" smtClean="0"/>
              <a:t>Got goats?</a:t>
            </a:r>
            <a:endParaRPr lang="en-US" dirty="0"/>
          </a:p>
        </p:txBody>
      </p:sp>
      <p:sp>
        <p:nvSpPr>
          <p:cNvPr id="6" name="Title 1"/>
          <p:cNvSpPr txBox="1">
            <a:spLocks/>
          </p:cNvSpPr>
          <p:nvPr/>
        </p:nvSpPr>
        <p:spPr>
          <a:xfrm>
            <a:off x="998838" y="3006376"/>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4000" dirty="0" smtClean="0"/>
              <a:t>When do we know if we have more of one set?</a:t>
            </a:r>
            <a:endParaRPr lang="en-US" sz="4000" dirty="0"/>
          </a:p>
        </p:txBody>
      </p:sp>
    </p:spTree>
    <p:extLst>
      <p:ext uri="{BB962C8B-B14F-4D97-AF65-F5344CB8AC3E}">
        <p14:creationId xmlns:p14="http://schemas.microsoft.com/office/powerpoint/2010/main" val="109825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081" y="2337075"/>
            <a:ext cx="11219935" cy="1444093"/>
          </a:xfrm>
        </p:spPr>
        <p:txBody>
          <a:bodyPr>
            <a:normAutofit/>
          </a:bodyPr>
          <a:lstStyle/>
          <a:p>
            <a:r>
              <a:rPr lang="en-US" sz="2400" dirty="0" smtClean="0"/>
              <a:t>Do you need numbers to know if we have enough chairs for the people in this room?</a:t>
            </a:r>
          </a:p>
          <a:p>
            <a:pPr marL="45720" indent="0">
              <a:buNone/>
            </a:pPr>
            <a:endParaRPr lang="en-US" sz="2400" dirty="0" smtClean="0"/>
          </a:p>
          <a:p>
            <a:r>
              <a:rPr lang="en-US" sz="2400" dirty="0" smtClean="0"/>
              <a:t>When we “count” to see if we have enough chairs, what are we really doing</a:t>
            </a:r>
            <a:r>
              <a:rPr lang="en-US" dirty="0" smtClean="0"/>
              <a:t>?</a:t>
            </a:r>
            <a:endParaRPr lang="en-US" dirty="0"/>
          </a:p>
        </p:txBody>
      </p:sp>
      <p:sp>
        <p:nvSpPr>
          <p:cNvPr id="4" name="Title 3"/>
          <p:cNvSpPr>
            <a:spLocks noGrp="1"/>
          </p:cNvSpPr>
          <p:nvPr>
            <p:ph type="title"/>
          </p:nvPr>
        </p:nvSpPr>
        <p:spPr/>
        <p:txBody>
          <a:bodyPr/>
          <a:lstStyle/>
          <a:p>
            <a:pPr algn="ctr"/>
            <a:r>
              <a:rPr lang="en-US" dirty="0" smtClean="0"/>
              <a:t>Counting</a:t>
            </a:r>
            <a:endParaRPr lang="en-US" dirty="0"/>
          </a:p>
        </p:txBody>
      </p:sp>
      <p:sp>
        <p:nvSpPr>
          <p:cNvPr id="5" name="Title 1"/>
          <p:cNvSpPr txBox="1">
            <a:spLocks/>
          </p:cNvSpPr>
          <p:nvPr/>
        </p:nvSpPr>
        <p:spPr>
          <a:xfrm>
            <a:off x="1143000" y="4152283"/>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dirty="0" smtClean="0">
                <a:solidFill>
                  <a:schemeClr val="accent5">
                    <a:lumMod val="50000"/>
                  </a:schemeClr>
                </a:solidFill>
              </a:rPr>
              <a:t>One-to-one correspondence</a:t>
            </a:r>
            <a:endParaRPr lang="en-US" dirty="0">
              <a:solidFill>
                <a:schemeClr val="accent5">
                  <a:lumMod val="50000"/>
                </a:schemeClr>
              </a:solidFill>
            </a:endParaRPr>
          </a:p>
        </p:txBody>
      </p:sp>
    </p:spTree>
    <p:extLst>
      <p:ext uri="{BB962C8B-B14F-4D97-AF65-F5344CB8AC3E}">
        <p14:creationId xmlns:p14="http://schemas.microsoft.com/office/powerpoint/2010/main" val="98279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Which is bigger?</a:t>
            </a:r>
            <a:endParaRPr lang="en-US" dirty="0"/>
          </a:p>
        </p:txBody>
      </p:sp>
      <p:sp>
        <p:nvSpPr>
          <p:cNvPr id="4" name="Title 1"/>
          <p:cNvSpPr txBox="1">
            <a:spLocks noGrp="1"/>
          </p:cNvSpPr>
          <p:nvPr>
            <p:ph idx="1"/>
          </p:nvPr>
        </p:nvSpPr>
        <p:spPr>
          <a:xfrm>
            <a:off x="1433384" y="2057400"/>
            <a:ext cx="10181967" cy="3536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sz="3600" dirty="0" smtClean="0"/>
              <a:t>Natural (counting) numbers    N = {1, 2, 3, 4, …}    </a:t>
            </a:r>
          </a:p>
          <a:p>
            <a:endParaRPr lang="en-US" sz="3600" dirty="0" smtClean="0"/>
          </a:p>
          <a:p>
            <a:r>
              <a:rPr lang="en-US" sz="3600" dirty="0" smtClean="0"/>
              <a:t>Even natural numbers    E = {2, 4, 6, 8, …}</a:t>
            </a:r>
          </a:p>
          <a:p>
            <a:endParaRPr lang="en-US" sz="3600" dirty="0"/>
          </a:p>
          <a:p>
            <a:r>
              <a:rPr lang="en-US" sz="3600" dirty="0" smtClean="0"/>
              <a:t>Multiples of 100   H = {100, 200, 300, 400, …}  </a:t>
            </a:r>
            <a:endParaRPr lang="en-US" sz="3600" dirty="0"/>
          </a:p>
        </p:txBody>
      </p:sp>
    </p:spTree>
    <p:extLst>
      <p:ext uri="{BB962C8B-B14F-4D97-AF65-F5344CB8AC3E}">
        <p14:creationId xmlns:p14="http://schemas.microsoft.com/office/powerpoint/2010/main" val="404639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5092" y="1573427"/>
            <a:ext cx="6853881" cy="4860326"/>
          </a:xfrm>
        </p:spPr>
        <p:txBody>
          <a:bodyPr>
            <a:normAutofit/>
          </a:bodyPr>
          <a:lstStyle/>
          <a:p>
            <a:pPr marL="45720" indent="0">
              <a:buNone/>
            </a:pPr>
            <a:r>
              <a:rPr lang="en-US" sz="2800" u="sng" dirty="0" smtClean="0"/>
              <a:t>N</a:t>
            </a:r>
            <a:r>
              <a:rPr lang="en-US" sz="2800" dirty="0" smtClean="0"/>
              <a:t>		</a:t>
            </a:r>
            <a:r>
              <a:rPr lang="en-US" sz="2800" u="sng" dirty="0" smtClean="0"/>
              <a:t>E</a:t>
            </a:r>
            <a:r>
              <a:rPr lang="en-US" sz="2800" dirty="0" smtClean="0"/>
              <a:t>		</a:t>
            </a:r>
            <a:r>
              <a:rPr lang="en-US" sz="2800" u="sng" dirty="0" smtClean="0"/>
              <a:t>H</a:t>
            </a:r>
          </a:p>
          <a:p>
            <a:pPr marL="45720" indent="0">
              <a:buNone/>
            </a:pPr>
            <a:r>
              <a:rPr lang="en-US" sz="2800" dirty="0" smtClean="0"/>
              <a:t>1		2		100</a:t>
            </a:r>
          </a:p>
          <a:p>
            <a:pPr marL="45720" indent="0">
              <a:buNone/>
            </a:pPr>
            <a:r>
              <a:rPr lang="en-US" sz="2800" dirty="0" smtClean="0"/>
              <a:t>2		4		200</a:t>
            </a:r>
          </a:p>
          <a:p>
            <a:pPr marL="45720" indent="0">
              <a:buNone/>
            </a:pPr>
            <a:r>
              <a:rPr lang="en-US" sz="2800" dirty="0" smtClean="0"/>
              <a:t>3		6		300</a:t>
            </a:r>
          </a:p>
          <a:p>
            <a:pPr marL="45720" indent="0">
              <a:buNone/>
            </a:pPr>
            <a:r>
              <a:rPr lang="en-US" sz="2800" dirty="0" smtClean="0"/>
              <a:t>4		8		400</a:t>
            </a:r>
          </a:p>
          <a:p>
            <a:pPr marL="45720" indent="0">
              <a:buNone/>
            </a:pPr>
            <a:r>
              <a:rPr lang="en-US" sz="2800" dirty="0" smtClean="0"/>
              <a:t>…</a:t>
            </a:r>
          </a:p>
          <a:p>
            <a:pPr marL="45720" indent="0">
              <a:buNone/>
            </a:pPr>
            <a:r>
              <a:rPr lang="en-US" sz="2800" dirty="0"/>
              <a:t>n</a:t>
            </a:r>
            <a:r>
              <a:rPr lang="en-US" sz="2800" dirty="0" smtClean="0"/>
              <a:t>	-&gt;	2n</a:t>
            </a:r>
          </a:p>
          <a:p>
            <a:pPr marL="45720" indent="0">
              <a:buNone/>
            </a:pPr>
            <a:r>
              <a:rPr lang="en-US" sz="2800" dirty="0"/>
              <a:t>n</a:t>
            </a:r>
            <a:r>
              <a:rPr lang="en-US" sz="2800" dirty="0" smtClean="0"/>
              <a:t>			-&gt;	100n</a:t>
            </a:r>
          </a:p>
        </p:txBody>
      </p:sp>
      <p:sp>
        <p:nvSpPr>
          <p:cNvPr id="6" name="Title 1"/>
          <p:cNvSpPr>
            <a:spLocks noGrp="1"/>
          </p:cNvSpPr>
          <p:nvPr>
            <p:ph type="title"/>
          </p:nvPr>
        </p:nvSpPr>
        <p:spPr>
          <a:xfrm>
            <a:off x="1110048" y="304800"/>
            <a:ext cx="9875520" cy="1356360"/>
          </a:xfrm>
        </p:spPr>
        <p:txBody>
          <a:bodyPr/>
          <a:lstStyle/>
          <a:p>
            <a:pPr algn="ctr"/>
            <a:r>
              <a:rPr lang="en-US" dirty="0" smtClean="0"/>
              <a:t>Mappings to show 1-1 correspondence</a:t>
            </a:r>
            <a:endParaRPr lang="en-US" dirty="0"/>
          </a:p>
        </p:txBody>
      </p:sp>
    </p:spTree>
    <p:extLst>
      <p:ext uri="{BB962C8B-B14F-4D97-AF65-F5344CB8AC3E}">
        <p14:creationId xmlns:p14="http://schemas.microsoft.com/office/powerpoint/2010/main" val="1159008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far…</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48713" y="1859692"/>
                <a:ext cx="8544520" cy="4376351"/>
              </a:xfrm>
            </p:spPr>
            <p:txBody>
              <a:bodyPr>
                <a:normAutofit/>
              </a:bodyPr>
              <a:lstStyle/>
              <a:p>
                <a:pPr marL="45720" indent="0">
                  <a:buNone/>
                </a:pPr>
                <a14:m>
                  <m:oMathPara xmlns:m="http://schemas.openxmlformats.org/officeDocument/2006/math">
                    <m:oMathParaPr>
                      <m:jc m:val="centerGroup"/>
                    </m:oMathParaPr>
                    <m:oMath xmlns:m="http://schemas.openxmlformats.org/officeDocument/2006/math">
                      <m:r>
                        <a:rPr lang="en-US" sz="3200" i="1" dirty="0" smtClean="0">
                          <a:solidFill>
                            <a:schemeClr val="accent5">
                              <a:lumMod val="50000"/>
                            </a:schemeClr>
                          </a:solidFill>
                          <a:latin typeface="Cambria Math" panose="02040503050406030204" pitchFamily="18" charset="0"/>
                        </a:rPr>
                        <m:t>𝐻</m:t>
                      </m:r>
                      <m:r>
                        <a:rPr lang="en-US" sz="3200" i="1" dirty="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i="1" dirty="0">
                          <a:solidFill>
                            <a:schemeClr val="accent5">
                              <a:lumMod val="50000"/>
                            </a:schemeClr>
                          </a:solidFill>
                          <a:latin typeface="Cambria Math" panose="02040503050406030204" pitchFamily="18" charset="0"/>
                          <a:ea typeface="MS Gothic" panose="020B0609070205080204" pitchFamily="49" charset="-128"/>
                        </a:rPr>
                        <m:t> </m:t>
                      </m:r>
                      <m:r>
                        <a:rPr lang="en-US" sz="3200" i="1" dirty="0">
                          <a:solidFill>
                            <a:schemeClr val="accent5">
                              <a:lumMod val="50000"/>
                            </a:schemeClr>
                          </a:solidFill>
                          <a:latin typeface="Cambria Math" panose="02040503050406030204" pitchFamily="18" charset="0"/>
                          <a:ea typeface="MS Gothic" panose="020B0609070205080204" pitchFamily="49" charset="-128"/>
                        </a:rPr>
                        <m:t>𝐸</m:t>
                      </m:r>
                      <m:r>
                        <a:rPr lang="en-US" sz="3200" i="1" dirty="0">
                          <a:solidFill>
                            <a:schemeClr val="accent5">
                              <a:lumMod val="50000"/>
                            </a:schemeClr>
                          </a:solidFill>
                          <a:latin typeface="Cambria Math" panose="02040503050406030204" pitchFamily="18" charset="0"/>
                          <a:ea typeface="MS Gothic" panose="020B0609070205080204" pitchFamily="49" charset="-128"/>
                        </a:rPr>
                        <m:t> ⊊ </m:t>
                      </m:r>
                      <m:r>
                        <a:rPr lang="en-US" sz="3200" i="1" dirty="0">
                          <a:solidFill>
                            <a:schemeClr val="accent5">
                              <a:lumMod val="50000"/>
                            </a:schemeClr>
                          </a:solidFill>
                          <a:latin typeface="Cambria Math" panose="02040503050406030204" pitchFamily="18" charset="0"/>
                          <a:ea typeface="MS Gothic" panose="020B0609070205080204" pitchFamily="49" charset="-128"/>
                        </a:rPr>
                        <m:t>𝑁</m:t>
                      </m:r>
                      <m:r>
                        <a:rPr lang="en-US" sz="3200" i="1" dirty="0">
                          <a:solidFill>
                            <a:schemeClr val="accent5">
                              <a:lumMod val="50000"/>
                            </a:schemeClr>
                          </a:solidFill>
                          <a:latin typeface="Cambria Math" panose="02040503050406030204" pitchFamily="18" charset="0"/>
                        </a:rPr>
                        <m:t> </m:t>
                      </m:r>
                    </m:oMath>
                  </m:oMathPara>
                </a14:m>
                <a:endParaRPr lang="en-US" sz="3200" dirty="0">
                  <a:solidFill>
                    <a:schemeClr val="accent5">
                      <a:lumMod val="50000"/>
                    </a:schemeClr>
                  </a:solidFill>
                </a:endParaRPr>
              </a:p>
              <a:p>
                <a:pPr marL="45720" indent="0">
                  <a:buNone/>
                </a:pPr>
                <a:r>
                  <a:rPr lang="en-US" sz="3200" dirty="0" smtClean="0"/>
                  <a:t>	but</a:t>
                </a:r>
                <a:endParaRPr lang="en-US" sz="3200" dirty="0"/>
              </a:p>
              <a:p>
                <a:pPr marL="45720" indent="0" algn="ctr">
                  <a:buNone/>
                </a:pPr>
                <a:r>
                  <a:rPr lang="en-US" sz="3200" i="1" dirty="0">
                    <a:solidFill>
                      <a:schemeClr val="accent5">
                        <a:lumMod val="50000"/>
                      </a:schemeClr>
                    </a:solidFill>
                  </a:rPr>
                  <a:t>c</a:t>
                </a:r>
                <a14:m>
                  <m:oMath xmlns:m="http://schemas.openxmlformats.org/officeDocument/2006/math">
                    <m:r>
                      <a:rPr lang="en-US" sz="3200" i="1" dirty="0" smtClean="0">
                        <a:solidFill>
                          <a:schemeClr val="accent5">
                            <a:lumMod val="50000"/>
                          </a:schemeClr>
                        </a:solidFill>
                        <a:latin typeface="Cambria Math" panose="02040503050406030204" pitchFamily="18" charset="0"/>
                      </a:rPr>
                      <m:t>(</m:t>
                    </m:r>
                    <m:r>
                      <a:rPr lang="en-US" sz="3200" i="1" dirty="0" smtClean="0">
                        <a:solidFill>
                          <a:schemeClr val="accent5">
                            <a:lumMod val="50000"/>
                          </a:schemeClr>
                        </a:solidFill>
                        <a:latin typeface="Cambria Math" panose="02040503050406030204" pitchFamily="18" charset="0"/>
                      </a:rPr>
                      <m:t>𝐻</m:t>
                    </m:r>
                    <m:r>
                      <a:rPr lang="en-US" sz="3200" i="1" dirty="0" smtClean="0">
                        <a:solidFill>
                          <a:schemeClr val="accent5">
                            <a:lumMod val="50000"/>
                          </a:schemeClr>
                        </a:solidFill>
                        <a:latin typeface="Cambria Math" panose="02040503050406030204" pitchFamily="18" charset="0"/>
                      </a:rPr>
                      <m:t>) = </m:t>
                    </m:r>
                    <m:r>
                      <a:rPr lang="en-US" sz="3200" i="1" dirty="0" smtClean="0">
                        <a:solidFill>
                          <a:schemeClr val="accent5">
                            <a:lumMod val="50000"/>
                          </a:schemeClr>
                        </a:solidFill>
                        <a:latin typeface="Cambria Math" panose="02040503050406030204" pitchFamily="18" charset="0"/>
                      </a:rPr>
                      <m:t>𝑐</m:t>
                    </m:r>
                    <m:r>
                      <a:rPr lang="en-US" sz="3200" i="1" dirty="0" smtClean="0">
                        <a:solidFill>
                          <a:schemeClr val="accent5">
                            <a:lumMod val="50000"/>
                          </a:schemeClr>
                        </a:solidFill>
                        <a:latin typeface="Cambria Math" panose="02040503050406030204" pitchFamily="18" charset="0"/>
                      </a:rPr>
                      <m:t>(</m:t>
                    </m:r>
                    <m:r>
                      <a:rPr lang="en-US" sz="3200" i="1" dirty="0" smtClean="0">
                        <a:solidFill>
                          <a:schemeClr val="accent5">
                            <a:lumMod val="50000"/>
                          </a:schemeClr>
                        </a:solidFill>
                        <a:latin typeface="Cambria Math" panose="02040503050406030204" pitchFamily="18" charset="0"/>
                      </a:rPr>
                      <m:t>𝐸</m:t>
                    </m:r>
                    <m:r>
                      <a:rPr lang="en-US" sz="3200" i="1" dirty="0" smtClean="0">
                        <a:solidFill>
                          <a:schemeClr val="accent5">
                            <a:lumMod val="50000"/>
                          </a:schemeClr>
                        </a:solidFill>
                        <a:latin typeface="Cambria Math" panose="02040503050406030204" pitchFamily="18" charset="0"/>
                      </a:rPr>
                      <m:t>) = </m:t>
                    </m:r>
                    <m:r>
                      <a:rPr lang="en-US" sz="3200" i="1" dirty="0" smtClean="0">
                        <a:solidFill>
                          <a:schemeClr val="accent5">
                            <a:lumMod val="50000"/>
                          </a:schemeClr>
                        </a:solidFill>
                        <a:latin typeface="Cambria Math" panose="02040503050406030204" pitchFamily="18" charset="0"/>
                      </a:rPr>
                      <m:t>𝑐</m:t>
                    </m:r>
                    <m:r>
                      <a:rPr lang="en-US" sz="3200" i="1" dirty="0" smtClean="0">
                        <a:solidFill>
                          <a:schemeClr val="accent5">
                            <a:lumMod val="50000"/>
                          </a:schemeClr>
                        </a:solidFill>
                        <a:latin typeface="Cambria Math" panose="02040503050406030204" pitchFamily="18" charset="0"/>
                      </a:rPr>
                      <m:t>(</m:t>
                    </m:r>
                    <m:r>
                      <a:rPr lang="en-US" sz="3200" i="1" dirty="0" smtClean="0">
                        <a:solidFill>
                          <a:schemeClr val="accent5">
                            <a:lumMod val="50000"/>
                          </a:schemeClr>
                        </a:solidFill>
                        <a:latin typeface="Cambria Math" panose="02040503050406030204" pitchFamily="18" charset="0"/>
                      </a:rPr>
                      <m:t>𝑁</m:t>
                    </m:r>
                    <m:r>
                      <a:rPr lang="en-US" sz="3200" i="1" dirty="0" smtClean="0">
                        <a:solidFill>
                          <a:schemeClr val="accent5">
                            <a:lumMod val="50000"/>
                          </a:schemeClr>
                        </a:solidFill>
                        <a:latin typeface="Cambria Math" panose="02040503050406030204" pitchFamily="18" charset="0"/>
                      </a:rPr>
                      <m:t>)</m:t>
                    </m:r>
                  </m:oMath>
                </a14:m>
                <a:endParaRPr lang="en-US" sz="3200" dirty="0">
                  <a:solidFill>
                    <a:schemeClr val="accent5">
                      <a:lumMod val="50000"/>
                    </a:schemeClr>
                  </a:solidFill>
                </a:endParaRPr>
              </a:p>
              <a:p>
                <a:pPr marL="45720" indent="0">
                  <a:buNone/>
                </a:pPr>
                <a:endParaRPr lang="en-US" sz="3200" dirty="0"/>
              </a:p>
              <a:p>
                <a:pPr marL="45720" indent="0">
                  <a:buNone/>
                </a:pPr>
                <a:endParaRPr lang="en-US" sz="3200" dirty="0">
                  <a:latin typeface="+mj-lt"/>
                </a:endParaRPr>
              </a:p>
              <a:p>
                <a:pPr marL="45720" indent="0">
                  <a:buNone/>
                </a:pPr>
                <a:r>
                  <a:rPr lang="en-US" sz="3200" dirty="0" smtClean="0">
                    <a:latin typeface="+mj-lt"/>
                  </a:rPr>
                  <a:t>	Is this true of finite sets? </a:t>
                </a:r>
              </a:p>
              <a:p>
                <a:pPr marL="45720" indent="0">
                  <a:buNone/>
                </a:pPr>
                <a:r>
                  <a:rPr lang="en-US" sz="3200" dirty="0">
                    <a:latin typeface="+mj-lt"/>
                  </a:rPr>
                  <a:t>	</a:t>
                </a:r>
                <a:r>
                  <a:rPr lang="en-US" sz="3200" dirty="0" smtClean="0">
                    <a:latin typeface="+mj-lt"/>
                  </a:rPr>
                  <a:t>Isn’t </a:t>
                </a:r>
                <a:r>
                  <a:rPr lang="en-US" sz="3200" i="1" dirty="0" smtClean="0">
                    <a:latin typeface="+mj-lt"/>
                  </a:rPr>
                  <a:t>E</a:t>
                </a:r>
                <a:r>
                  <a:rPr lang="en-US" sz="3200" dirty="0" smtClean="0">
                    <a:latin typeface="+mj-lt"/>
                  </a:rPr>
                  <a:t> “smaller” than </a:t>
                </a:r>
                <a:r>
                  <a:rPr lang="en-US" sz="3200" i="1" dirty="0" smtClean="0">
                    <a:latin typeface="+mj-lt"/>
                  </a:rPr>
                  <a:t>N</a:t>
                </a:r>
                <a:r>
                  <a:rPr lang="en-US" sz="3200" dirty="0" smtClean="0">
                    <a:latin typeface="+mj-lt"/>
                  </a:rPr>
                  <a:t>?</a:t>
                </a:r>
                <a:endParaRPr lang="en-US" sz="3200"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48713" y="1859692"/>
                <a:ext cx="8544520" cy="4376351"/>
              </a:xfrm>
              <a:blipFill rotWithShape="0">
                <a:blip r:embed="rId2"/>
                <a:stretch>
                  <a:fillRect b="-1253"/>
                </a:stretch>
              </a:blipFill>
            </p:spPr>
            <p:txBody>
              <a:bodyPr/>
              <a:lstStyle/>
              <a:p>
                <a:r>
                  <a:rPr lang="en-US">
                    <a:noFill/>
                  </a:rPr>
                  <a:t> </a:t>
                </a:r>
              </a:p>
            </p:txBody>
          </p:sp>
        </mc:Fallback>
      </mc:AlternateContent>
    </p:spTree>
    <p:extLst>
      <p:ext uri="{BB962C8B-B14F-4D97-AF65-F5344CB8AC3E}">
        <p14:creationId xmlns:p14="http://schemas.microsoft.com/office/powerpoint/2010/main" val="3838864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951" y="864973"/>
            <a:ext cx="9872871" cy="5404022"/>
          </a:xfrm>
        </p:spPr>
        <p:txBody>
          <a:bodyPr>
            <a:normAutofit fontScale="85000" lnSpcReduction="20000"/>
          </a:bodyPr>
          <a:lstStyle/>
          <a:p>
            <a:pPr marL="45720" indent="0">
              <a:buNone/>
            </a:pPr>
            <a:r>
              <a:rPr lang="en-US" sz="3800" b="1" dirty="0">
                <a:latin typeface="Times New Roman" panose="02020603050405020304" pitchFamily="18" charset="0"/>
                <a:cs typeface="Times New Roman" panose="02020603050405020304" pitchFamily="18" charset="0"/>
              </a:rPr>
              <a:t>This is one of the difficulties which arise when we attempt, with our finite minds, to discuss the infinite, assigning to it those properties which we give to the finite and limited; </a:t>
            </a:r>
            <a:endParaRPr lang="en-US" sz="3800" b="1" dirty="0" smtClean="0">
              <a:latin typeface="Times New Roman" panose="02020603050405020304" pitchFamily="18" charset="0"/>
              <a:cs typeface="Times New Roman" panose="02020603050405020304" pitchFamily="18" charset="0"/>
            </a:endParaRPr>
          </a:p>
          <a:p>
            <a:pPr marL="45720" indent="0">
              <a:buNone/>
            </a:pPr>
            <a:r>
              <a:rPr lang="en-US" sz="3500" b="1" dirty="0">
                <a:latin typeface="Times New Roman" panose="02020603050405020304" pitchFamily="18" charset="0"/>
                <a:cs typeface="Times New Roman" panose="02020603050405020304" pitchFamily="18" charset="0"/>
              </a:rPr>
              <a:t>but this I think is wrong, for we cannot speak of infinite quantities as being the one greater or less than or equal to another ..... the attributes ‘equal’, ‘greater’ and ‘less’ are not applicable to the infinite, but only to finite, quantities. </a:t>
            </a:r>
            <a:endParaRPr lang="en-US" sz="3500" dirty="0">
              <a:latin typeface="Times New Roman" panose="02020603050405020304" pitchFamily="18" charset="0"/>
              <a:cs typeface="Times New Roman" panose="02020603050405020304" pitchFamily="18" charset="0"/>
            </a:endParaRPr>
          </a:p>
          <a:p>
            <a:pPr marL="45720" indent="0">
              <a:buNone/>
            </a:pPr>
            <a:endParaRPr lang="en-US" sz="3600" b="1" dirty="0" smtClean="0"/>
          </a:p>
          <a:p>
            <a:pPr marL="45720" indent="0" algn="r">
              <a:buNone/>
            </a:pPr>
            <a:r>
              <a:rPr lang="en-US" sz="3600" b="1" dirty="0" smtClean="0"/>
              <a:t>Galileo</a:t>
            </a:r>
            <a:r>
              <a:rPr lang="en-US" sz="3600" b="1" i="1" dirty="0" smtClean="0"/>
              <a:t> </a:t>
            </a:r>
          </a:p>
          <a:p>
            <a:pPr marL="45720" indent="0" algn="r">
              <a:buNone/>
            </a:pPr>
            <a:r>
              <a:rPr lang="en-US" sz="3600" b="1" i="1" dirty="0" smtClean="0"/>
              <a:t>Dialogues </a:t>
            </a:r>
            <a:r>
              <a:rPr lang="en-US" sz="3600" b="1" i="1" dirty="0"/>
              <a:t>Concerning the Two New Sciences </a:t>
            </a:r>
            <a:r>
              <a:rPr lang="en-US" sz="3600" dirty="0" smtClean="0"/>
              <a:t> </a:t>
            </a:r>
          </a:p>
          <a:p>
            <a:pPr marL="45720" indent="0" algn="r">
              <a:buNone/>
            </a:pPr>
            <a:r>
              <a:rPr lang="en-US" sz="3600" b="1" dirty="0" smtClean="0"/>
              <a:t>1638 </a:t>
            </a:r>
            <a:endParaRPr lang="en-US" sz="3600" dirty="0"/>
          </a:p>
        </p:txBody>
      </p:sp>
    </p:spTree>
    <p:extLst>
      <p:ext uri="{BB962C8B-B14F-4D97-AF65-F5344CB8AC3E}">
        <p14:creationId xmlns:p14="http://schemas.microsoft.com/office/powerpoint/2010/main" val="3269847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Which is bigger now?</a:t>
            </a:r>
            <a:endParaRPr lang="en-US" dirty="0"/>
          </a:p>
        </p:txBody>
      </p:sp>
      <p:sp>
        <p:nvSpPr>
          <p:cNvPr id="3" name="Content Placeholder 2"/>
          <p:cNvSpPr>
            <a:spLocks noGrp="1"/>
          </p:cNvSpPr>
          <p:nvPr>
            <p:ph idx="1"/>
          </p:nvPr>
        </p:nvSpPr>
        <p:spPr>
          <a:xfrm>
            <a:off x="1309816" y="2172730"/>
            <a:ext cx="9209903" cy="2761735"/>
          </a:xfrm>
        </p:spPr>
        <p:txBody>
          <a:bodyPr>
            <a:normAutofit/>
          </a:bodyPr>
          <a:lstStyle/>
          <a:p>
            <a:endParaRPr lang="en-US" dirty="0" smtClean="0"/>
          </a:p>
          <a:p>
            <a:pPr marL="45720" indent="0">
              <a:buNone/>
            </a:pPr>
            <a:r>
              <a:rPr lang="en-US" sz="3600" dirty="0"/>
              <a:t>Natural (counting) numbers    N = {1, 2, 3, 4, …}    </a:t>
            </a:r>
          </a:p>
          <a:p>
            <a:pPr marL="45720" indent="0">
              <a:buNone/>
            </a:pPr>
            <a:r>
              <a:rPr lang="en-US" sz="3600" dirty="0"/>
              <a:t> 	or</a:t>
            </a:r>
          </a:p>
          <a:p>
            <a:pPr marL="45720" indent="0">
              <a:buNone/>
            </a:pPr>
            <a:r>
              <a:rPr lang="en-US" sz="3600" dirty="0" smtClean="0"/>
              <a:t>Integers    Z = {… -3, -2, -1, 0, 1, 2, 3…}</a:t>
            </a:r>
            <a:endParaRPr lang="en-US" sz="3600" dirty="0"/>
          </a:p>
          <a:p>
            <a:pPr marL="45720" indent="0">
              <a:buNone/>
            </a:pPr>
            <a:endParaRPr lang="en-US" dirty="0"/>
          </a:p>
        </p:txBody>
      </p:sp>
    </p:spTree>
    <p:extLst>
      <p:ext uri="{BB962C8B-B14F-4D97-AF65-F5344CB8AC3E}">
        <p14:creationId xmlns:p14="http://schemas.microsoft.com/office/powerpoint/2010/main" val="2002771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03654"/>
            <a:ext cx="9875520" cy="1356360"/>
          </a:xfrm>
        </p:spPr>
        <p:txBody>
          <a:bodyPr/>
          <a:lstStyle/>
          <a:p>
            <a:pPr algn="ctr"/>
            <a:r>
              <a:rPr lang="en-US" dirty="0" smtClean="0"/>
              <a:t>“Folding” technique</a:t>
            </a:r>
            <a:endParaRPr lang="en-US" dirty="0"/>
          </a:p>
        </p:txBody>
      </p:sp>
      <p:sp>
        <p:nvSpPr>
          <p:cNvPr id="3" name="Content Placeholder 2"/>
          <p:cNvSpPr>
            <a:spLocks noGrp="1"/>
          </p:cNvSpPr>
          <p:nvPr>
            <p:ph idx="1"/>
          </p:nvPr>
        </p:nvSpPr>
        <p:spPr>
          <a:xfrm>
            <a:off x="1143000" y="1497227"/>
            <a:ext cx="9872871" cy="3313670"/>
          </a:xfrm>
        </p:spPr>
        <p:txBody>
          <a:bodyPr>
            <a:normAutofit fontScale="92500" lnSpcReduction="10000"/>
          </a:bodyPr>
          <a:lstStyle/>
          <a:p>
            <a:pPr marL="45720" indent="0" algn="ctr">
              <a:buNone/>
            </a:pPr>
            <a:r>
              <a:rPr lang="en-US" sz="4000" dirty="0" smtClean="0"/>
              <a:t>… -5   -4   -3   -2   -1   0   1   2   3   4   5  ….</a:t>
            </a:r>
          </a:p>
          <a:p>
            <a:pPr marL="45720" indent="0" algn="ctr">
              <a:buNone/>
            </a:pPr>
            <a:endParaRPr lang="en-US" sz="4000" dirty="0" smtClean="0"/>
          </a:p>
          <a:p>
            <a:pPr marL="45720" indent="0" algn="ctr">
              <a:buNone/>
            </a:pPr>
            <a:r>
              <a:rPr lang="en-US" sz="4000" dirty="0" smtClean="0"/>
              <a:t>Fold in half and interlace</a:t>
            </a:r>
          </a:p>
          <a:p>
            <a:pPr marL="45720" indent="0" algn="ctr">
              <a:buNone/>
            </a:pPr>
            <a:endParaRPr lang="en-US" sz="4000" dirty="0"/>
          </a:p>
          <a:p>
            <a:pPr marL="45720" indent="0">
              <a:buNone/>
            </a:pPr>
            <a:r>
              <a:rPr lang="en-US" sz="4000" dirty="0" smtClean="0"/>
              <a:t>			0   -1   1   -2   2   -3   3   -4   4   -5   5   …</a:t>
            </a:r>
            <a:endParaRPr lang="en-US" sz="4000" dirty="0"/>
          </a:p>
        </p:txBody>
      </p:sp>
      <mc:AlternateContent xmlns:mc="http://schemas.openxmlformats.org/markup-compatibility/2006" xmlns:a14="http://schemas.microsoft.com/office/drawing/2010/main">
        <mc:Choice Requires="a14">
          <p:sp>
            <p:nvSpPr>
              <p:cNvPr id="4" name="Title 1"/>
              <p:cNvSpPr txBox="1">
                <a:spLocks/>
              </p:cNvSpPr>
              <p:nvPr/>
            </p:nvSpPr>
            <p:spPr>
              <a:xfrm>
                <a:off x="1332470" y="5058032"/>
                <a:ext cx="10447637"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14:m>
                  <m:oMath xmlns:m="http://schemas.openxmlformats.org/officeDocument/2006/math">
                    <m:r>
                      <a:rPr lang="en-US" b="0" i="1" dirty="0" smtClean="0">
                        <a:latin typeface="Cambria Math" panose="02040503050406030204" pitchFamily="18" charset="0"/>
                      </a:rPr>
                      <m:t>𝑛</m:t>
                    </m:r>
                    <m:r>
                      <a:rPr lang="en-US" b="0" i="1" dirty="0" smtClean="0">
                        <a:latin typeface="Cambria Math" panose="02040503050406030204" pitchFamily="18" charset="0"/>
                        <a:ea typeface="Cambria Math" panose="02040503050406030204" pitchFamily="18" charset="0"/>
                      </a:rPr>
                      <m:t>→</m:t>
                    </m:r>
                    <m:f>
                      <m:fPr>
                        <m:ctrlPr>
                          <a:rPr lang="en-US" i="1" dirty="0" smtClean="0">
                            <a:latin typeface="Cambria Math" panose="02040503050406030204" pitchFamily="18" charset="0"/>
                          </a:rPr>
                        </m:ctrlPr>
                      </m:fPr>
                      <m:num>
                        <m:r>
                          <a:rPr lang="en-US" b="0" i="1" dirty="0" smtClean="0">
                            <a:latin typeface="Cambria Math" panose="02040503050406030204" pitchFamily="18" charset="0"/>
                          </a:rPr>
                          <m:t>𝑛</m:t>
                        </m:r>
                        <m:r>
                          <a:rPr lang="en-US" b="0" i="1" dirty="0" smtClean="0">
                            <a:latin typeface="Cambria Math" panose="02040503050406030204" pitchFamily="18" charset="0"/>
                          </a:rPr>
                          <m:t>−</m:t>
                        </m:r>
                        <m:r>
                          <a:rPr lang="en-US" b="0" i="1" dirty="0" smtClean="0">
                            <a:latin typeface="Cambria Math" panose="02040503050406030204" pitchFamily="18" charset="0"/>
                          </a:rPr>
                          <m:t>1</m:t>
                        </m:r>
                      </m:num>
                      <m:den>
                        <m:r>
                          <a:rPr lang="en-US" b="0" i="1" dirty="0" smtClean="0">
                            <a:latin typeface="Cambria Math" panose="02040503050406030204" pitchFamily="18" charset="0"/>
                          </a:rPr>
                          <m:t>2</m:t>
                        </m:r>
                      </m:den>
                    </m:f>
                  </m:oMath>
                </a14:m>
                <a:r>
                  <a:rPr lang="en-US" dirty="0" smtClean="0"/>
                  <a:t>if n is odd;</a:t>
                </a:r>
                <a:r>
                  <a:rPr lang="en-US" dirty="0"/>
                  <a:t>	</a:t>
                </a:r>
                <a:r>
                  <a:rPr lang="en-US" dirty="0" smtClean="0"/>
                  <a:t>   	</a:t>
                </a:r>
                <a14:m>
                  <m:oMath xmlns:m="http://schemas.openxmlformats.org/officeDocument/2006/math">
                    <m:r>
                      <a:rPr lang="en-US" i="1" dirty="0">
                        <a:latin typeface="Cambria Math" panose="02040503050406030204" pitchFamily="18" charset="0"/>
                      </a:rPr>
                      <m:t>𝑛</m:t>
                    </m:r>
                    <m:r>
                      <a:rPr lang="en-US" i="1" dirty="0">
                        <a:latin typeface="Cambria Math" panose="02040503050406030204" pitchFamily="18" charset="0"/>
                        <a:ea typeface="Cambria Math" panose="02040503050406030204" pitchFamily="18" charset="0"/>
                      </a:rPr>
                      <m:t>→</m:t>
                    </m:r>
                    <m:r>
                      <a:rPr lang="en-US" b="0" i="1" dirty="0" smtClean="0">
                        <a:latin typeface="Cambria Math" panose="02040503050406030204" pitchFamily="18" charset="0"/>
                        <a:ea typeface="Cambria Math" panose="02040503050406030204" pitchFamily="18" charset="0"/>
                      </a:rPr>
                      <m:t>−</m:t>
                    </m:r>
                    <m:f>
                      <m:fPr>
                        <m:ctrlPr>
                          <a:rPr lang="en-US" b="0" i="1" dirty="0" smtClean="0">
                            <a:latin typeface="Cambria Math" panose="02040503050406030204" pitchFamily="18" charset="0"/>
                            <a:ea typeface="Cambria Math" panose="02040503050406030204" pitchFamily="18" charset="0"/>
                          </a:rPr>
                        </m:ctrlPr>
                      </m:fPr>
                      <m:num>
                        <m:r>
                          <a:rPr lang="en-US" b="0" i="1" dirty="0" smtClean="0">
                            <a:latin typeface="Cambria Math" panose="02040503050406030204" pitchFamily="18" charset="0"/>
                            <a:ea typeface="Cambria Math" panose="02040503050406030204" pitchFamily="18" charset="0"/>
                          </a:rPr>
                          <m:t>𝑛</m:t>
                        </m:r>
                      </m:num>
                      <m:den>
                        <m:r>
                          <a:rPr lang="en-US" b="0" i="1" dirty="0" smtClean="0">
                            <a:latin typeface="Cambria Math" panose="02040503050406030204" pitchFamily="18" charset="0"/>
                            <a:ea typeface="Cambria Math" panose="02040503050406030204" pitchFamily="18" charset="0"/>
                          </a:rPr>
                          <m:t>2</m:t>
                        </m:r>
                      </m:den>
                    </m:f>
                  </m:oMath>
                </a14:m>
                <a:r>
                  <a:rPr lang="en-US" dirty="0" smtClean="0"/>
                  <a:t> if  n is even</a:t>
                </a:r>
                <a:endParaRPr lang="en-US" dirty="0"/>
              </a:p>
            </p:txBody>
          </p:sp>
        </mc:Choice>
        <mc:Fallback xmlns="">
          <p:sp>
            <p:nvSpPr>
              <p:cNvPr id="4" name="Title 1"/>
              <p:cNvSpPr txBox="1">
                <a:spLocks noRot="1" noChangeAspect="1" noMove="1" noResize="1" noEditPoints="1" noAdjustHandles="1" noChangeArrowheads="1" noChangeShapeType="1" noTextEdit="1"/>
              </p:cNvSpPr>
              <p:nvPr/>
            </p:nvSpPr>
            <p:spPr>
              <a:xfrm>
                <a:off x="1332470" y="5058032"/>
                <a:ext cx="10447637" cy="1356360"/>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907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far…</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48713" y="1859692"/>
                <a:ext cx="8544520" cy="4376351"/>
              </a:xfrm>
            </p:spPr>
            <p:txBody>
              <a:bodyPr>
                <a:normAutofit/>
              </a:bodyPr>
              <a:lstStyle/>
              <a:p>
                <a:pPr marL="45720" indent="0" algn="ctr">
                  <a:buNone/>
                </a:pPr>
                <a14:m>
                  <m:oMath xmlns:m="http://schemas.openxmlformats.org/officeDocument/2006/math">
                    <m:r>
                      <a:rPr lang="en-US" sz="3200" i="1" dirty="0" smtClean="0">
                        <a:solidFill>
                          <a:schemeClr val="accent5">
                            <a:lumMod val="50000"/>
                          </a:schemeClr>
                        </a:solidFill>
                        <a:latin typeface="Cambria Math" panose="02040503050406030204" pitchFamily="18" charset="0"/>
                      </a:rPr>
                      <m:t>𝐻</m:t>
                    </m:r>
                    <m:r>
                      <a:rPr lang="en-US" sz="3200" i="1" dirty="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𝐸</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𝑁</m:t>
                    </m:r>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oMath>
                </a14:m>
                <a:r>
                  <a:rPr lang="en-US" sz="3200" dirty="0" smtClean="0">
                    <a:solidFill>
                      <a:schemeClr val="accent5">
                        <a:lumMod val="50000"/>
                      </a:schemeClr>
                    </a:solidFill>
                    <a:latin typeface="+mj-lt"/>
                  </a:rPr>
                  <a:t> Z</a:t>
                </a:r>
              </a:p>
              <a:p>
                <a:pPr marL="45720" indent="0">
                  <a:buNone/>
                </a:pPr>
                <a:r>
                  <a:rPr lang="en-US" sz="3200" dirty="0" smtClean="0">
                    <a:latin typeface="+mj-lt"/>
                  </a:rPr>
                  <a:t>	but</a:t>
                </a:r>
              </a:p>
              <a:p>
                <a:pPr marL="45720" indent="0">
                  <a:buNone/>
                </a:pPr>
                <a14:m>
                  <m:oMathPara xmlns:m="http://schemas.openxmlformats.org/officeDocument/2006/math">
                    <m:oMathParaPr>
                      <m:jc m:val="centerGroup"/>
                    </m:oMathParaPr>
                    <m:oMath xmlns:m="http://schemas.openxmlformats.org/officeDocument/2006/math">
                      <m:r>
                        <a:rPr lang="en-US" sz="3200" b="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𝐻</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𝐸</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𝑁</m:t>
                          </m:r>
                        </m:e>
                      </m:d>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c</m:t>
                      </m:r>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Z</m:t>
                      </m:r>
                      <m:r>
                        <a:rPr lang="en-US" sz="3200" b="0" i="0" dirty="0" smtClean="0">
                          <a:solidFill>
                            <a:schemeClr val="accent5">
                              <a:lumMod val="50000"/>
                            </a:schemeClr>
                          </a:solidFill>
                          <a:latin typeface="Cambria Math" panose="02040503050406030204" pitchFamily="18" charset="0"/>
                        </a:rPr>
                        <m:t>)</m:t>
                      </m:r>
                    </m:oMath>
                  </m:oMathPara>
                </a14:m>
                <a:endParaRPr lang="en-US" sz="3200" dirty="0" smtClean="0">
                  <a:solidFill>
                    <a:schemeClr val="accent5">
                      <a:lumMod val="50000"/>
                    </a:schemeClr>
                  </a:solidFill>
                  <a:latin typeface="+mj-lt"/>
                </a:endParaRPr>
              </a:p>
              <a:p>
                <a:pPr marL="45720" indent="0">
                  <a:buNone/>
                </a:pPr>
                <a:endParaRPr lang="en-US" sz="3200" dirty="0" smtClean="0">
                  <a:latin typeface="+mj-lt"/>
                </a:endParaRPr>
              </a:p>
              <a:p>
                <a:pPr marL="45720" indent="0">
                  <a:buNone/>
                </a:pPr>
                <a:endParaRPr lang="en-US" sz="3200" dirty="0">
                  <a:latin typeface="+mj-lt"/>
                </a:endParaRPr>
              </a:p>
              <a:p>
                <a:pPr marL="45720" indent="0">
                  <a:buNone/>
                </a:pPr>
                <a:r>
                  <a:rPr lang="en-US" sz="3200" dirty="0" smtClean="0">
                    <a:latin typeface="+mj-lt"/>
                  </a:rPr>
                  <a:t>	Is this true of all infinite sets?</a:t>
                </a:r>
                <a:endParaRPr lang="en-US" sz="3200"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48713" y="1859692"/>
                <a:ext cx="8544520" cy="4376351"/>
              </a:xfrm>
              <a:blipFill rotWithShape="0">
                <a:blip r:embed="rId2"/>
                <a:stretch>
                  <a:fillRect t="-2786"/>
                </a:stretch>
              </a:blipFill>
            </p:spPr>
            <p:txBody>
              <a:bodyPr/>
              <a:lstStyle/>
              <a:p>
                <a:r>
                  <a:rPr lang="en-US">
                    <a:noFill/>
                  </a:rPr>
                  <a:t> </a:t>
                </a:r>
              </a:p>
            </p:txBody>
          </p:sp>
        </mc:Fallback>
      </mc:AlternateContent>
    </p:spTree>
    <p:extLst>
      <p:ext uri="{BB962C8B-B14F-4D97-AF65-F5344CB8AC3E}">
        <p14:creationId xmlns:p14="http://schemas.microsoft.com/office/powerpoint/2010/main" val="2154115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marL="45720" indent="0">
              <a:buNone/>
            </a:pPr>
            <a:r>
              <a:rPr lang="en-US" dirty="0" smtClean="0"/>
              <a:t>Any set that can be put in one-to-one correspondence with the Natural numbers is called</a:t>
            </a:r>
          </a:p>
          <a:p>
            <a:pPr marL="45720" indent="0">
              <a:buNone/>
            </a:pPr>
            <a:endParaRPr lang="en-US" dirty="0"/>
          </a:p>
          <a:p>
            <a:pPr marL="45720" indent="0">
              <a:buNone/>
            </a:pPr>
            <a:r>
              <a:rPr lang="en-US" sz="3200" b="1" dirty="0" smtClean="0">
                <a:solidFill>
                  <a:schemeClr val="accent5">
                    <a:lumMod val="50000"/>
                  </a:schemeClr>
                </a:solidFill>
              </a:rPr>
              <a:t>Countably Infinite   </a:t>
            </a:r>
          </a:p>
          <a:p>
            <a:pPr marL="45720" indent="0">
              <a:buNone/>
            </a:pPr>
            <a:r>
              <a:rPr lang="en-US" dirty="0" smtClean="0"/>
              <a:t>(often simplified to “countable” if the context is known to be infinite.)</a:t>
            </a:r>
          </a:p>
          <a:p>
            <a:pPr marL="45720" indent="0">
              <a:buNone/>
            </a:pPr>
            <a:r>
              <a:rPr lang="en-US" dirty="0"/>
              <a:t>o</a:t>
            </a:r>
            <a:r>
              <a:rPr lang="en-US" dirty="0" smtClean="0"/>
              <a:t>r </a:t>
            </a:r>
            <a:r>
              <a:rPr lang="en-US" sz="3200" b="1" dirty="0" smtClean="0">
                <a:solidFill>
                  <a:schemeClr val="accent5">
                    <a:lumMod val="50000"/>
                  </a:schemeClr>
                </a:solidFill>
              </a:rPr>
              <a:t>Denumerable</a:t>
            </a:r>
            <a:endParaRPr lang="en-US" sz="3200" b="1" dirty="0">
              <a:solidFill>
                <a:schemeClr val="accent5">
                  <a:lumMod val="50000"/>
                </a:schemeClr>
              </a:solidFill>
            </a:endParaRPr>
          </a:p>
        </p:txBody>
      </p:sp>
    </p:spTree>
    <p:extLst>
      <p:ext uri="{BB962C8B-B14F-4D97-AF65-F5344CB8AC3E}">
        <p14:creationId xmlns:p14="http://schemas.microsoft.com/office/powerpoint/2010/main" val="3169084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Sets: the staple of Mathematics</a:t>
            </a:r>
            <a:endParaRPr lang="en-US" dirty="0"/>
          </a:p>
        </p:txBody>
      </p:sp>
      <p:sp>
        <p:nvSpPr>
          <p:cNvPr id="3" name="Content Placeholder 2"/>
          <p:cNvSpPr>
            <a:spLocks noGrp="1"/>
          </p:cNvSpPr>
          <p:nvPr>
            <p:ph idx="1"/>
          </p:nvPr>
        </p:nvSpPr>
        <p:spPr/>
        <p:txBody>
          <a:bodyPr>
            <a:normAutofit/>
          </a:bodyPr>
          <a:lstStyle/>
          <a:p>
            <a:r>
              <a:rPr lang="en-US" sz="3200" dirty="0" smtClean="0"/>
              <a:t>Name a few mathematical sets.</a:t>
            </a:r>
          </a:p>
          <a:p>
            <a:endParaRPr lang="en-US" sz="3200" dirty="0"/>
          </a:p>
          <a:p>
            <a:pPr marL="45720" indent="0">
              <a:buNone/>
            </a:pPr>
            <a:endParaRPr lang="en-US" sz="3200" dirty="0" smtClean="0"/>
          </a:p>
          <a:p>
            <a:r>
              <a:rPr lang="en-US" sz="3200" dirty="0" smtClean="0"/>
              <a:t>How do we draw a set?</a:t>
            </a:r>
            <a:endParaRPr lang="en-US" sz="3200" dirty="0"/>
          </a:p>
        </p:txBody>
      </p:sp>
    </p:spTree>
    <p:extLst>
      <p:ext uri="{BB962C8B-B14F-4D97-AF65-F5344CB8AC3E}">
        <p14:creationId xmlns:p14="http://schemas.microsoft.com/office/powerpoint/2010/main" val="1151682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Which is bigger? Part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43000" y="2057399"/>
                <a:ext cx="9872871" cy="4293973"/>
              </a:xfrm>
            </p:spPr>
            <p:txBody>
              <a:bodyPr/>
              <a:lstStyle/>
              <a:p>
                <a:pPr marL="45720" indent="0">
                  <a:buNone/>
                </a:pPr>
                <a:r>
                  <a:rPr lang="en-US" sz="2800" dirty="0" smtClean="0"/>
                  <a:t>Natural (counting) numbers    N = {1, 2, 3, 4, …}    </a:t>
                </a:r>
              </a:p>
              <a:p>
                <a:pPr marL="45720" indent="0">
                  <a:buNone/>
                </a:pPr>
                <a:r>
                  <a:rPr lang="en-US" sz="2800" dirty="0" smtClean="0"/>
                  <a:t> 	or</a:t>
                </a:r>
              </a:p>
              <a:p>
                <a:pPr marL="45720" indent="0">
                  <a:buNone/>
                </a:pPr>
                <a:r>
                  <a:rPr lang="en-US" sz="2800" dirty="0" smtClean="0"/>
                  <a:t>Rational numbers     </a:t>
                </a:r>
                <a14:m>
                  <m:oMath xmlns:m="http://schemas.openxmlformats.org/officeDocument/2006/math">
                    <m:r>
                      <a:rPr lang="en-US" sz="2800" b="0" i="1" smtClean="0">
                        <a:latin typeface="Cambria Math" panose="02040503050406030204" pitchFamily="18" charset="0"/>
                      </a:rPr>
                      <m:t>𝑄</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𝑎</m:t>
                        </m:r>
                      </m:num>
                      <m:den>
                        <m:r>
                          <a:rPr lang="en-US" sz="2800" b="0" i="1" smtClean="0">
                            <a:latin typeface="Cambria Math" panose="02040503050406030204" pitchFamily="18" charset="0"/>
                          </a:rPr>
                          <m:t>𝑏</m:t>
                        </m:r>
                      </m:den>
                    </m:f>
                    <m:r>
                      <a:rPr lang="en-US" sz="2800" b="0" i="1" smtClean="0">
                        <a:latin typeface="Cambria Math" panose="02040503050406030204" pitchFamily="18" charset="0"/>
                      </a:rPr>
                      <m:t>:</m:t>
                    </m:r>
                    <m:r>
                      <a:rPr lang="en-US" sz="2800" b="0" i="1" smtClean="0">
                        <a:latin typeface="Cambria Math" panose="02040503050406030204" pitchFamily="18" charset="0"/>
                      </a:rPr>
                      <m:t>𝑎</m:t>
                    </m:r>
                    <m:r>
                      <a:rPr lang="en-US" sz="2800" b="0" i="1" smtClean="0">
                        <a:latin typeface="Cambria Math" panose="02040503050406030204" pitchFamily="18" charset="0"/>
                      </a:rPr>
                      <m:t>, </m:t>
                    </m:r>
                    <m:r>
                      <a:rPr lang="en-US" sz="2800" b="0" i="1" smtClean="0">
                        <a:latin typeface="Cambria Math" panose="02040503050406030204" pitchFamily="18" charset="0"/>
                      </a:rPr>
                      <m:t>𝑏</m:t>
                    </m:r>
                    <m:r>
                      <a:rPr lang="en-US" sz="2800" b="0" i="1" smtClean="0">
                        <a:latin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𝑁</m:t>
                    </m:r>
                    <m:r>
                      <a:rPr lang="en-US" sz="2800" b="0" i="1"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𝑏</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0</m:t>
                    </m:r>
                    <m:r>
                      <a:rPr lang="en-US" sz="2800" b="0" i="1" smtClean="0">
                        <a:latin typeface="Cambria Math" panose="02040503050406030204" pitchFamily="18" charset="0"/>
                        <a:ea typeface="Cambria Math" panose="02040503050406030204" pitchFamily="18" charset="0"/>
                      </a:rPr>
                      <m:t>}</m:t>
                    </m:r>
                  </m:oMath>
                </a14:m>
                <a:endParaRPr lang="en-US" sz="2800" dirty="0" smtClean="0"/>
              </a:p>
              <a:p>
                <a:pPr marL="45720" indent="0">
                  <a:buNone/>
                </a:pPr>
                <a:r>
                  <a:rPr lang="en-US" dirty="0"/>
                  <a:t>	</a:t>
                </a:r>
              </a:p>
              <a:p>
                <a:pPr marL="45720" indent="0">
                  <a:buNone/>
                </a:pPr>
                <a:r>
                  <a:rPr lang="en-US" dirty="0" smtClean="0"/>
                  <a:t>	Why can’t the rational numbers be listed nicely like the natural numbers?</a:t>
                </a:r>
              </a:p>
              <a:p>
                <a:pPr marL="45720" indent="0">
                  <a:buNone/>
                </a:pPr>
                <a:endParaRPr lang="en-US" dirty="0" smtClean="0"/>
              </a:p>
              <a:p>
                <a:pPr marL="45720" indent="0">
                  <a:buNone/>
                </a:pPr>
                <a:r>
                  <a:rPr lang="en-US" dirty="0"/>
                  <a:t>	</a:t>
                </a:r>
                <a:r>
                  <a:rPr lang="en-US" dirty="0" smtClean="0"/>
                  <a:t>Try to come up with a way to </a:t>
                </a:r>
                <a:r>
                  <a:rPr lang="en-US" u="sng" dirty="0" smtClean="0"/>
                  <a:t>list all </a:t>
                </a:r>
                <a:r>
                  <a:rPr lang="en-US" dirty="0" smtClean="0"/>
                  <a:t>Rational numbers, I’ll wait.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43000" y="2057399"/>
                <a:ext cx="9872871" cy="4293973"/>
              </a:xfrm>
              <a:blipFill rotWithShape="0">
                <a:blip r:embed="rId2"/>
                <a:stretch>
                  <a:fillRect l="-803" t="-2270"/>
                </a:stretch>
              </a:blipFill>
            </p:spPr>
            <p:txBody>
              <a:bodyPr/>
              <a:lstStyle/>
              <a:p>
                <a:r>
                  <a:rPr lang="en-US">
                    <a:noFill/>
                  </a:rPr>
                  <a:t> </a:t>
                </a:r>
              </a:p>
            </p:txBody>
          </p:sp>
        </mc:Fallback>
      </mc:AlternateContent>
    </p:spTree>
    <p:extLst>
      <p:ext uri="{BB962C8B-B14F-4D97-AF65-F5344CB8AC3E}">
        <p14:creationId xmlns:p14="http://schemas.microsoft.com/office/powerpoint/2010/main" val="2196898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525" y="355459"/>
            <a:ext cx="9875520" cy="1356360"/>
          </a:xfrm>
        </p:spPr>
        <p:txBody>
          <a:bodyPr/>
          <a:lstStyle/>
          <a:p>
            <a:pPr algn="ctr"/>
            <a:r>
              <a:rPr lang="en-US" dirty="0" smtClean="0"/>
              <a:t>Cantor Diagonalization</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792629" y="1431733"/>
            <a:ext cx="6812690" cy="3891143"/>
          </a:xfrm>
          <a:prstGeom prst="rect">
            <a:avLst/>
          </a:prstGeom>
        </p:spPr>
      </p:pic>
      <p:sp>
        <p:nvSpPr>
          <p:cNvPr id="5" name="Title 1"/>
          <p:cNvSpPr txBox="1">
            <a:spLocks/>
          </p:cNvSpPr>
          <p:nvPr/>
        </p:nvSpPr>
        <p:spPr>
          <a:xfrm>
            <a:off x="1261214" y="5221554"/>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sz="3200" dirty="0" smtClean="0"/>
              <a:t>For all Rational numbers </a:t>
            </a:r>
            <a:r>
              <a:rPr lang="en-US" sz="3200" i="1" dirty="0" smtClean="0"/>
              <a:t>p/q</a:t>
            </a:r>
            <a:endParaRPr lang="en-US" sz="3200" i="1" dirty="0"/>
          </a:p>
        </p:txBody>
      </p:sp>
    </p:spTree>
    <p:extLst>
      <p:ext uri="{BB962C8B-B14F-4D97-AF65-F5344CB8AC3E}">
        <p14:creationId xmlns:p14="http://schemas.microsoft.com/office/powerpoint/2010/main" val="77614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projectrhea.org/rhea/images/8/89/Countability_fig2_mh.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70285" y="450002"/>
            <a:ext cx="7437086" cy="5250582"/>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1332469" y="5501640"/>
            <a:ext cx="9875520" cy="1356360"/>
          </a:xfrm>
        </p:spPr>
        <p:txBody>
          <a:bodyPr>
            <a:normAutofit/>
          </a:bodyPr>
          <a:lstStyle/>
          <a:p>
            <a:pPr algn="ctr"/>
            <a:r>
              <a:rPr lang="en-US" sz="3600" dirty="0" smtClean="0"/>
              <a:t>What about duplicates?</a:t>
            </a:r>
            <a:endParaRPr lang="en-US" sz="3600" dirty="0"/>
          </a:p>
        </p:txBody>
      </p:sp>
    </p:spTree>
    <p:extLst>
      <p:ext uri="{BB962C8B-B14F-4D97-AF65-F5344CB8AC3E}">
        <p14:creationId xmlns:p14="http://schemas.microsoft.com/office/powerpoint/2010/main" val="511510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714" y="172995"/>
            <a:ext cx="9875520" cy="1356360"/>
          </a:xfrm>
        </p:spPr>
        <p:txBody>
          <a:bodyPr/>
          <a:lstStyle/>
          <a:p>
            <a:pPr algn="ctr"/>
            <a:r>
              <a:rPr lang="en-US" dirty="0" smtClean="0"/>
              <a:t>So far…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33214" y="1283043"/>
                <a:ext cx="8544520" cy="5233087"/>
              </a:xfrm>
            </p:spPr>
            <p:txBody>
              <a:bodyPr>
                <a:normAutofit fontScale="92500" lnSpcReduction="20000"/>
              </a:bodyPr>
              <a:lstStyle/>
              <a:p>
                <a:pPr marL="45720" indent="0" algn="ctr">
                  <a:buNone/>
                </a:pPr>
                <a14:m>
                  <m:oMathPara xmlns:m="http://schemas.openxmlformats.org/officeDocument/2006/math">
                    <m:oMathParaPr>
                      <m:jc m:val="centerGroup"/>
                    </m:oMathParaPr>
                    <m:oMath xmlns:m="http://schemas.openxmlformats.org/officeDocument/2006/math">
                      <m:r>
                        <a:rPr lang="en-US" sz="3200" i="1" dirty="0" smtClean="0">
                          <a:solidFill>
                            <a:schemeClr val="accent5">
                              <a:lumMod val="50000"/>
                            </a:schemeClr>
                          </a:solidFill>
                          <a:latin typeface="Cambria Math" panose="02040503050406030204" pitchFamily="18" charset="0"/>
                        </a:rPr>
                        <m:t>𝐻</m:t>
                      </m:r>
                      <m:r>
                        <a:rPr lang="en-US" sz="3200" i="1" dirty="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𝐸</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𝑁</m:t>
                      </m:r>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b="0" i="1" dirty="0" smtClean="0">
                          <a:solidFill>
                            <a:schemeClr val="accent5">
                              <a:lumMod val="50000"/>
                            </a:schemeClr>
                          </a:solidFill>
                          <a:latin typeface="Cambria Math" panose="02040503050406030204" pitchFamily="18" charset="0"/>
                          <a:ea typeface="MS Gothic" panose="020B0609070205080204" pitchFamily="49" charset="-128"/>
                        </a:rPr>
                        <m:t>𝑍</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b="0" i="1" dirty="0" smtClean="0">
                          <a:solidFill>
                            <a:schemeClr val="accent5">
                              <a:lumMod val="50000"/>
                            </a:schemeClr>
                          </a:solidFill>
                          <a:latin typeface="Cambria Math" panose="02040503050406030204" pitchFamily="18" charset="0"/>
                          <a:ea typeface="MS Gothic" panose="020B0609070205080204" pitchFamily="49" charset="-128"/>
                        </a:rPr>
                        <m:t>𝑄</m:t>
                      </m:r>
                    </m:oMath>
                  </m:oMathPara>
                </a14:m>
                <a:endParaRPr lang="en-US" sz="3200" dirty="0" smtClean="0">
                  <a:solidFill>
                    <a:schemeClr val="accent5">
                      <a:lumMod val="50000"/>
                    </a:schemeClr>
                  </a:solidFill>
                  <a:latin typeface="+mj-lt"/>
                </a:endParaRPr>
              </a:p>
              <a:p>
                <a:pPr marL="45720" indent="0">
                  <a:buNone/>
                </a:pPr>
                <a:r>
                  <a:rPr lang="en-US" sz="3200" dirty="0" smtClean="0">
                    <a:latin typeface="+mj-lt"/>
                  </a:rPr>
                  <a:t>	but</a:t>
                </a:r>
              </a:p>
              <a:p>
                <a:pPr marL="45720" indent="0">
                  <a:buNone/>
                </a:pPr>
                <a:endParaRPr lang="en-US" sz="3200" dirty="0" smtClean="0">
                  <a:latin typeface="+mj-lt"/>
                </a:endParaRPr>
              </a:p>
              <a:p>
                <a:pPr marL="45720" indent="0" algn="ctr">
                  <a:buNone/>
                </a:pPr>
                <a:r>
                  <a:rPr lang="en-US" sz="3200" smtClean="0">
                    <a:solidFill>
                      <a:schemeClr val="accent5">
                        <a:lumMod val="50000"/>
                      </a:schemeClr>
                    </a:solidFill>
                  </a:rPr>
                  <a:t>c</a:t>
                </a:r>
                <a14:m>
                  <m:oMath xmlns:m="http://schemas.openxmlformats.org/officeDocument/2006/math">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𝐻</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𝐸</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𝑁</m:t>
                        </m:r>
                      </m:e>
                    </m:d>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c</m:t>
                    </m:r>
                    <m:d>
                      <m:dPr>
                        <m:ctrlPr>
                          <a:rPr lang="en-US" sz="3200" b="0" i="1" dirty="0" smtClean="0">
                            <a:solidFill>
                              <a:schemeClr val="accent5">
                                <a:lumMod val="50000"/>
                              </a:schemeClr>
                            </a:solidFill>
                            <a:latin typeface="Cambria Math" panose="02040503050406030204" pitchFamily="18" charset="0"/>
                          </a:rPr>
                        </m:ctrlPr>
                      </m:dPr>
                      <m:e>
                        <m:r>
                          <m:rPr>
                            <m:sty m:val="p"/>
                          </m:rPr>
                          <a:rPr lang="en-US" sz="3200" b="0" i="0" dirty="0" smtClean="0">
                            <a:solidFill>
                              <a:schemeClr val="accent5">
                                <a:lumMod val="50000"/>
                              </a:schemeClr>
                            </a:solidFill>
                            <a:latin typeface="Cambria Math" panose="02040503050406030204" pitchFamily="18" charset="0"/>
                          </a:rPr>
                          <m:t>Z</m:t>
                        </m:r>
                      </m:e>
                    </m:d>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c</m:t>
                    </m:r>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Q</m:t>
                    </m:r>
                    <m:r>
                      <a:rPr lang="en-US" sz="3200" b="0" i="0" dirty="0" smtClean="0">
                        <a:solidFill>
                          <a:schemeClr val="accent5">
                            <a:lumMod val="50000"/>
                          </a:schemeClr>
                        </a:solidFill>
                        <a:latin typeface="Cambria Math" panose="02040503050406030204" pitchFamily="18" charset="0"/>
                      </a:rPr>
                      <m:t>)</m:t>
                    </m:r>
                  </m:oMath>
                </a14:m>
                <a:endParaRPr lang="en-US" sz="3200" dirty="0" smtClean="0">
                  <a:solidFill>
                    <a:schemeClr val="accent5">
                      <a:lumMod val="50000"/>
                    </a:schemeClr>
                  </a:solidFill>
                  <a:latin typeface="+mj-lt"/>
                </a:endParaRPr>
              </a:p>
              <a:p>
                <a:pPr marL="45720" indent="0">
                  <a:buNone/>
                </a:pPr>
                <a:endParaRPr lang="en-US" sz="3200" dirty="0">
                  <a:latin typeface="+mj-lt"/>
                </a:endParaRPr>
              </a:p>
              <a:p>
                <a:pPr marL="45720" indent="0">
                  <a:buNone/>
                </a:pPr>
                <a:r>
                  <a:rPr lang="en-US" sz="3200" dirty="0" smtClean="0">
                    <a:latin typeface="+mj-lt"/>
                  </a:rPr>
                  <a:t>	</a:t>
                </a:r>
                <a:r>
                  <a:rPr lang="en-US" sz="3200" dirty="0">
                    <a:latin typeface="+mj-lt"/>
                  </a:rPr>
                  <a:t>T</a:t>
                </a:r>
                <a:r>
                  <a:rPr lang="en-US" sz="3200" dirty="0" smtClean="0">
                    <a:latin typeface="+mj-lt"/>
                  </a:rPr>
                  <a:t>his must be true of all infinite sets, right? </a:t>
                </a:r>
              </a:p>
              <a:p>
                <a:pPr marL="45720" indent="0">
                  <a:buNone/>
                </a:pPr>
                <a:r>
                  <a:rPr lang="en-US" sz="3200" dirty="0" smtClean="0">
                    <a:latin typeface="+mj-lt"/>
                  </a:rPr>
                  <a:t>	There is only one Infinity, right?</a:t>
                </a:r>
              </a:p>
              <a:p>
                <a:pPr marL="45720" indent="0">
                  <a:buNone/>
                </a:pPr>
                <a:endParaRPr lang="en-US" sz="3200" dirty="0" smtClean="0">
                  <a:latin typeface="+mj-lt"/>
                </a:endParaRPr>
              </a:p>
              <a:p>
                <a:pPr marL="45720" indent="0">
                  <a:buNone/>
                </a:pPr>
                <a:r>
                  <a:rPr lang="en-US" sz="3200" dirty="0">
                    <a:latin typeface="+mj-lt"/>
                  </a:rPr>
                  <a:t>	</a:t>
                </a:r>
                <a:r>
                  <a:rPr lang="en-US" sz="3200" dirty="0" smtClean="0">
                    <a:latin typeface="+mj-lt"/>
                  </a:rPr>
                  <a:t>Q. What set have we not discussed?</a:t>
                </a:r>
              </a:p>
              <a:p>
                <a:pPr marL="45720" indent="0">
                  <a:buNone/>
                </a:pPr>
                <a:r>
                  <a:rPr lang="en-US" sz="3200" dirty="0" smtClean="0">
                    <a:latin typeface="+mj-lt"/>
                  </a:rPr>
                  <a:t>	Q. How should we define Infinite now?</a:t>
                </a:r>
              </a:p>
              <a:p>
                <a:pPr marL="45720" indent="0">
                  <a:buNone/>
                </a:pPr>
                <a:endParaRPr lang="en-US" sz="3200" dirty="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33214" y="1283043"/>
                <a:ext cx="8544520" cy="5233087"/>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261859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1900" y="241300"/>
            <a:ext cx="9875520" cy="1356360"/>
          </a:xfrm>
        </p:spPr>
        <p:txBody>
          <a:bodyPr/>
          <a:lstStyle/>
          <a:p>
            <a:pPr algn="ctr"/>
            <a:r>
              <a:rPr lang="en-US" dirty="0" smtClean="0"/>
              <a:t>Definition of an Infinite set</a:t>
            </a:r>
            <a:endParaRPr lang="en-US" dirty="0"/>
          </a:p>
        </p:txBody>
      </p:sp>
      <p:sp>
        <p:nvSpPr>
          <p:cNvPr id="3" name="Content Placeholder 2"/>
          <p:cNvSpPr>
            <a:spLocks noGrp="1"/>
          </p:cNvSpPr>
          <p:nvPr>
            <p:ph idx="1"/>
          </p:nvPr>
        </p:nvSpPr>
        <p:spPr>
          <a:xfrm>
            <a:off x="1143000" y="1498600"/>
            <a:ext cx="9872871" cy="5041900"/>
          </a:xfrm>
        </p:spPr>
        <p:txBody>
          <a:bodyPr>
            <a:normAutofit fontScale="92500" lnSpcReduction="10000"/>
          </a:bodyPr>
          <a:lstStyle/>
          <a:p>
            <a:pPr marL="45720" indent="0">
              <a:buNone/>
            </a:pPr>
            <a:r>
              <a:rPr lang="en-US" dirty="0" smtClean="0"/>
              <a:t>	</a:t>
            </a:r>
            <a:r>
              <a:rPr lang="en-US" sz="2600" dirty="0" smtClean="0"/>
              <a:t>How would you define a </a:t>
            </a:r>
            <a:r>
              <a:rPr lang="en-US" sz="2600" u="sng" dirty="0" smtClean="0"/>
              <a:t>Finite set</a:t>
            </a:r>
            <a:r>
              <a:rPr lang="en-US" sz="2600" dirty="0" smtClean="0"/>
              <a:t>?</a:t>
            </a:r>
          </a:p>
          <a:p>
            <a:pPr marL="274320" lvl="1" indent="0">
              <a:buNone/>
            </a:pPr>
            <a:r>
              <a:rPr lang="en-US" sz="2600" dirty="0" smtClean="0"/>
              <a:t>	</a:t>
            </a:r>
          </a:p>
          <a:p>
            <a:pPr marL="274320" lvl="1" indent="0">
              <a:buNone/>
            </a:pPr>
            <a:r>
              <a:rPr lang="en-US" sz="2600" dirty="0" smtClean="0">
                <a:solidFill>
                  <a:schemeClr val="accent2">
                    <a:lumMod val="75000"/>
                  </a:schemeClr>
                </a:solidFill>
              </a:rPr>
              <a:t>A set is finite if it can be put into one-to-one correspondence with the Natural numbers </a:t>
            </a:r>
          </a:p>
          <a:p>
            <a:pPr marL="274320" lvl="1" indent="0">
              <a:buNone/>
            </a:pPr>
            <a:r>
              <a:rPr lang="en-US" sz="2600" dirty="0" smtClean="0">
                <a:solidFill>
                  <a:schemeClr val="accent2">
                    <a:lumMod val="75000"/>
                  </a:schemeClr>
                </a:solidFill>
              </a:rPr>
              <a:t>1, 2, 3, …, </a:t>
            </a:r>
            <a:r>
              <a:rPr lang="en-US" sz="2600" i="1" dirty="0" smtClean="0">
                <a:solidFill>
                  <a:schemeClr val="accent2">
                    <a:lumMod val="75000"/>
                  </a:schemeClr>
                </a:solidFill>
              </a:rPr>
              <a:t>n</a:t>
            </a:r>
            <a:r>
              <a:rPr lang="en-US" sz="2600" dirty="0" smtClean="0">
                <a:solidFill>
                  <a:schemeClr val="accent2">
                    <a:lumMod val="75000"/>
                  </a:schemeClr>
                </a:solidFill>
              </a:rPr>
              <a:t> for some Natural number </a:t>
            </a:r>
            <a:r>
              <a:rPr lang="en-US" sz="2600" i="1" dirty="0" smtClean="0">
                <a:solidFill>
                  <a:schemeClr val="accent2">
                    <a:lumMod val="75000"/>
                  </a:schemeClr>
                </a:solidFill>
              </a:rPr>
              <a:t>n</a:t>
            </a:r>
            <a:r>
              <a:rPr lang="en-US" sz="2600" dirty="0" smtClean="0">
                <a:solidFill>
                  <a:schemeClr val="accent2">
                    <a:lumMod val="75000"/>
                  </a:schemeClr>
                </a:solidFill>
              </a:rPr>
              <a:t>.</a:t>
            </a:r>
          </a:p>
          <a:p>
            <a:pPr marL="274320" lvl="1" indent="0">
              <a:buNone/>
            </a:pPr>
            <a:endParaRPr lang="en-US" sz="2600" dirty="0"/>
          </a:p>
          <a:p>
            <a:pPr marL="274320" lvl="1" indent="0">
              <a:buNone/>
            </a:pPr>
            <a:endParaRPr lang="en-US" sz="2600" dirty="0" smtClean="0"/>
          </a:p>
          <a:p>
            <a:pPr marL="274320" lvl="1" indent="0">
              <a:buNone/>
            </a:pPr>
            <a:r>
              <a:rPr lang="en-US" sz="2600" dirty="0" smtClean="0"/>
              <a:t>	How would you now define an </a:t>
            </a:r>
            <a:r>
              <a:rPr lang="en-US" sz="2600" u="sng" dirty="0" smtClean="0"/>
              <a:t>Infinite set</a:t>
            </a:r>
            <a:r>
              <a:rPr lang="en-US" sz="2600" dirty="0" smtClean="0"/>
              <a:t>?</a:t>
            </a:r>
          </a:p>
          <a:p>
            <a:pPr marL="274320" lvl="1" indent="0">
              <a:buNone/>
            </a:pPr>
            <a:endParaRPr lang="en-US" sz="2600" dirty="0" smtClean="0"/>
          </a:p>
          <a:p>
            <a:pPr marL="274320" lvl="1" indent="0">
              <a:buNone/>
            </a:pPr>
            <a:r>
              <a:rPr lang="en-US" sz="2600" dirty="0" smtClean="0">
                <a:solidFill>
                  <a:schemeClr val="accent2">
                    <a:lumMod val="75000"/>
                  </a:schemeClr>
                </a:solidFill>
              </a:rPr>
              <a:t>A set is infinite if it can be put into a one-to-one correspondence with a </a:t>
            </a:r>
            <a:r>
              <a:rPr lang="en-US" sz="2600" u="sng" dirty="0" smtClean="0">
                <a:solidFill>
                  <a:schemeClr val="accent2">
                    <a:lumMod val="75000"/>
                  </a:schemeClr>
                </a:solidFill>
              </a:rPr>
              <a:t>PROPER subset</a:t>
            </a:r>
            <a:r>
              <a:rPr lang="en-US" sz="2600" dirty="0" smtClean="0">
                <a:solidFill>
                  <a:schemeClr val="accent2">
                    <a:lumMod val="75000"/>
                  </a:schemeClr>
                </a:solidFill>
              </a:rPr>
              <a:t> of itself.</a:t>
            </a:r>
          </a:p>
          <a:p>
            <a:pPr marL="274320" lvl="1" indent="0">
              <a:buNone/>
            </a:pPr>
            <a:endParaRPr lang="en-US" sz="2600" dirty="0"/>
          </a:p>
          <a:p>
            <a:pPr marL="274320" lvl="1" indent="0">
              <a:buNone/>
            </a:pPr>
            <a:r>
              <a:rPr lang="en-US" sz="2600" dirty="0" smtClean="0"/>
              <a:t>	example: N -&gt; E</a:t>
            </a:r>
            <a:endParaRPr lang="en-US" sz="2600" dirty="0"/>
          </a:p>
          <a:p>
            <a:pPr marL="548640" lvl="2" indent="0">
              <a:buNone/>
            </a:pPr>
            <a:endParaRPr lang="en-US" dirty="0" smtClean="0"/>
          </a:p>
        </p:txBody>
      </p:sp>
    </p:spTree>
    <p:extLst>
      <p:ext uri="{BB962C8B-B14F-4D97-AF65-F5344CB8AC3E}">
        <p14:creationId xmlns:p14="http://schemas.microsoft.com/office/powerpoint/2010/main" val="57303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9513"/>
            <a:ext cx="9875520" cy="1356360"/>
          </a:xfrm>
        </p:spPr>
        <p:txBody>
          <a:bodyPr/>
          <a:lstStyle/>
          <a:p>
            <a:pPr algn="ctr"/>
            <a:r>
              <a:rPr lang="en-US" dirty="0" smtClean="0"/>
              <a:t>The Real numbers!</a:t>
            </a:r>
            <a:endParaRPr lang="en-US" dirty="0"/>
          </a:p>
        </p:txBody>
      </p:sp>
      <p:sp>
        <p:nvSpPr>
          <p:cNvPr id="3" name="Content Placeholder 2"/>
          <p:cNvSpPr>
            <a:spLocks noGrp="1"/>
          </p:cNvSpPr>
          <p:nvPr>
            <p:ph idx="1"/>
          </p:nvPr>
        </p:nvSpPr>
        <p:spPr>
          <a:xfrm>
            <a:off x="1217140" y="1571366"/>
            <a:ext cx="9872871" cy="4730579"/>
          </a:xfrm>
        </p:spPr>
        <p:txBody>
          <a:bodyPr>
            <a:normAutofit/>
          </a:bodyPr>
          <a:lstStyle/>
          <a:p>
            <a:r>
              <a:rPr lang="en-US" dirty="0" smtClean="0"/>
              <a:t>Definition: A Real number is any number that can be written as a decimal.</a:t>
            </a:r>
          </a:p>
          <a:p>
            <a:endParaRPr lang="en-US" dirty="0" smtClean="0"/>
          </a:p>
          <a:p>
            <a:r>
              <a:rPr lang="en-US" dirty="0" smtClean="0"/>
              <a:t>Any number you can think of (besides imaginary) is real: -3/7, 0, 4, √2, ∏, etc.</a:t>
            </a:r>
          </a:p>
          <a:p>
            <a:pPr marL="45720" indent="0">
              <a:buNone/>
            </a:pPr>
            <a:endParaRPr lang="en-US" dirty="0" smtClean="0"/>
          </a:p>
          <a:p>
            <a:r>
              <a:rPr lang="en-US" dirty="0" smtClean="0"/>
              <a:t>The whole number line. The Real numbers fill in the holes in the number line between the Rational </a:t>
            </a:r>
            <a:r>
              <a:rPr lang="en-US" dirty="0" smtClean="0"/>
              <a:t>numbers.</a:t>
            </a:r>
            <a:endParaRPr lang="en-US" dirty="0" smtClean="0"/>
          </a:p>
          <a:p>
            <a:pPr marL="45720" indent="0">
              <a:buNone/>
            </a:pPr>
            <a:endParaRPr lang="en-US" dirty="0" smtClean="0"/>
          </a:p>
          <a:p>
            <a:r>
              <a:rPr lang="en-US" dirty="0" smtClean="0"/>
              <a:t>Are the Real numbers just as big as the “</a:t>
            </a:r>
            <a:r>
              <a:rPr lang="en-US" dirty="0" err="1" smtClean="0"/>
              <a:t>punny</a:t>
            </a:r>
            <a:r>
              <a:rPr lang="en-US" dirty="0" smtClean="0"/>
              <a:t>” Natural numbers?</a:t>
            </a:r>
          </a:p>
          <a:p>
            <a:pPr marL="45720" indent="0">
              <a:buNone/>
            </a:pPr>
            <a:endParaRPr lang="en-US" dirty="0" smtClean="0"/>
          </a:p>
          <a:p>
            <a:r>
              <a:rPr lang="en-US" dirty="0" smtClean="0"/>
              <a:t>Go for it, try </a:t>
            </a:r>
            <a:r>
              <a:rPr lang="en-US" dirty="0" smtClean="0"/>
              <a:t>and </a:t>
            </a:r>
            <a:r>
              <a:rPr lang="en-US" dirty="0" smtClean="0"/>
              <a:t>line them up! </a:t>
            </a:r>
            <a:endParaRPr lang="en-US" dirty="0"/>
          </a:p>
        </p:txBody>
      </p:sp>
    </p:spTree>
    <p:extLst>
      <p:ext uri="{BB962C8B-B14F-4D97-AF65-F5344CB8AC3E}">
        <p14:creationId xmlns:p14="http://schemas.microsoft.com/office/powerpoint/2010/main" val="21533467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616" y="1869989"/>
            <a:ext cx="9875520" cy="2627870"/>
          </a:xfrm>
        </p:spPr>
        <p:txBody>
          <a:bodyPr>
            <a:normAutofit/>
          </a:bodyPr>
          <a:lstStyle/>
          <a:p>
            <a:pPr algn="ctr"/>
            <a:r>
              <a:rPr lang="en-US" sz="4800" dirty="0" smtClean="0">
                <a:solidFill>
                  <a:schemeClr val="accent5">
                    <a:lumMod val="50000"/>
                  </a:schemeClr>
                </a:solidFill>
              </a:rPr>
              <a:t>What do you think?</a:t>
            </a:r>
            <a:br>
              <a:rPr lang="en-US" sz="4800" dirty="0" smtClean="0">
                <a:solidFill>
                  <a:schemeClr val="accent5">
                    <a:lumMod val="50000"/>
                  </a:schemeClr>
                </a:solidFill>
              </a:rPr>
            </a:br>
            <a:r>
              <a:rPr lang="en-US" sz="4800" dirty="0" smtClean="0">
                <a:solidFill>
                  <a:schemeClr val="accent5">
                    <a:lumMod val="50000"/>
                  </a:schemeClr>
                </a:solidFill>
              </a:rPr>
              <a:t> </a:t>
            </a:r>
            <a:br>
              <a:rPr lang="en-US" sz="4800" dirty="0" smtClean="0">
                <a:solidFill>
                  <a:schemeClr val="accent5">
                    <a:lumMod val="50000"/>
                  </a:schemeClr>
                </a:solidFill>
              </a:rPr>
            </a:br>
            <a:r>
              <a:rPr lang="en-US" sz="4800" dirty="0" smtClean="0">
                <a:solidFill>
                  <a:schemeClr val="accent5">
                    <a:lumMod val="50000"/>
                  </a:schemeClr>
                </a:solidFill>
              </a:rPr>
              <a:t>Countable or Not?!</a:t>
            </a:r>
            <a:endParaRPr lang="en-US" sz="4800" dirty="0">
              <a:solidFill>
                <a:schemeClr val="accent5">
                  <a:lumMod val="50000"/>
                </a:schemeClr>
              </a:solidFill>
            </a:endParaRPr>
          </a:p>
        </p:txBody>
      </p:sp>
    </p:spTree>
    <p:extLst>
      <p:ext uri="{BB962C8B-B14F-4D97-AF65-F5344CB8AC3E}">
        <p14:creationId xmlns:p14="http://schemas.microsoft.com/office/powerpoint/2010/main" val="30426381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973" y="428368"/>
            <a:ext cx="10367731" cy="1356360"/>
          </a:xfrm>
        </p:spPr>
        <p:txBody>
          <a:bodyPr/>
          <a:lstStyle/>
          <a:p>
            <a:r>
              <a:rPr lang="en-US" dirty="0" smtClean="0"/>
              <a:t>It is tricky to prove the Reals are Countable.</a:t>
            </a:r>
            <a:endParaRPr lang="en-US" dirty="0"/>
          </a:p>
        </p:txBody>
      </p:sp>
      <p:sp>
        <p:nvSpPr>
          <p:cNvPr id="3" name="Content Placeholder 2"/>
          <p:cNvSpPr>
            <a:spLocks noGrp="1"/>
          </p:cNvSpPr>
          <p:nvPr>
            <p:ph idx="1"/>
          </p:nvPr>
        </p:nvSpPr>
        <p:spPr>
          <a:xfrm>
            <a:off x="930876" y="1653746"/>
            <a:ext cx="10076757" cy="4639962"/>
          </a:xfrm>
        </p:spPr>
        <p:txBody>
          <a:bodyPr/>
          <a:lstStyle/>
          <a:p>
            <a:r>
              <a:rPr lang="en-US" dirty="0" smtClean="0"/>
              <a:t>We can’t do this one straight forward. </a:t>
            </a:r>
          </a:p>
          <a:p>
            <a:r>
              <a:rPr lang="en-US" dirty="0" smtClean="0"/>
              <a:t>There is no way to list the Real numbers systematically.</a:t>
            </a:r>
          </a:p>
          <a:p>
            <a:r>
              <a:rPr lang="en-US" dirty="0" smtClean="0"/>
              <a:t>We will have to use an old (back to the ancient Greeks) math trick.</a:t>
            </a:r>
          </a:p>
          <a:p>
            <a:endParaRPr lang="en-US" dirty="0"/>
          </a:p>
          <a:p>
            <a:pPr marL="274320" lvl="1" indent="0">
              <a:buNone/>
            </a:pPr>
            <a:r>
              <a:rPr lang="en-US" dirty="0" smtClean="0"/>
              <a:t>			</a:t>
            </a:r>
            <a:r>
              <a:rPr lang="en-US" sz="2800" dirty="0" smtClean="0">
                <a:solidFill>
                  <a:schemeClr val="accent5">
                    <a:lumMod val="50000"/>
                  </a:schemeClr>
                </a:solidFill>
              </a:rPr>
              <a:t>PROOF BY CONTRADICTION</a:t>
            </a:r>
          </a:p>
          <a:p>
            <a:pPr marL="274320" lvl="1" indent="0">
              <a:buNone/>
            </a:pPr>
            <a:endParaRPr lang="en-US" sz="2800" dirty="0" smtClean="0">
              <a:solidFill>
                <a:schemeClr val="accent5">
                  <a:lumMod val="50000"/>
                </a:schemeClr>
              </a:solidFill>
            </a:endParaRPr>
          </a:p>
          <a:p>
            <a:pPr marL="274320" lvl="1" indent="0">
              <a:buNone/>
            </a:pPr>
            <a:r>
              <a:rPr lang="en-US" sz="2400" dirty="0" smtClean="0">
                <a:solidFill>
                  <a:schemeClr val="accent5">
                    <a:lumMod val="50000"/>
                  </a:schemeClr>
                </a:solidFill>
              </a:rPr>
              <a:t>Assume what you want to prove or the opposite. </a:t>
            </a:r>
          </a:p>
          <a:p>
            <a:pPr marL="274320" lvl="1" indent="0">
              <a:buNone/>
            </a:pPr>
            <a:r>
              <a:rPr lang="en-US" sz="2400" dirty="0" smtClean="0">
                <a:solidFill>
                  <a:schemeClr val="accent5">
                    <a:lumMod val="50000"/>
                  </a:schemeClr>
                </a:solidFill>
              </a:rPr>
              <a:t>If  you get a contradiction, the opposite of your assumption is true. </a:t>
            </a:r>
          </a:p>
          <a:p>
            <a:pPr marL="274320" lvl="1" indent="0">
              <a:buNone/>
            </a:pPr>
            <a:r>
              <a:rPr lang="en-US" sz="2400" dirty="0" smtClean="0">
                <a:solidFill>
                  <a:schemeClr val="accent5">
                    <a:lumMod val="50000"/>
                  </a:schemeClr>
                </a:solidFill>
              </a:rPr>
              <a:t>But if you don’t’ get a contradiction, it DOES NOT mean your assumption is true!</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26930932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606" y="214184"/>
            <a:ext cx="9875520" cy="1356360"/>
          </a:xfrm>
        </p:spPr>
        <p:txBody>
          <a:bodyPr/>
          <a:lstStyle/>
          <a:p>
            <a:r>
              <a:rPr lang="en-US" dirty="0"/>
              <a:t>Another Cantor Diagonalization</a:t>
            </a:r>
          </a:p>
        </p:txBody>
      </p:sp>
      <p:sp>
        <p:nvSpPr>
          <p:cNvPr id="3" name="Content Placeholder 2"/>
          <p:cNvSpPr>
            <a:spLocks noGrp="1"/>
          </p:cNvSpPr>
          <p:nvPr>
            <p:ph idx="1"/>
          </p:nvPr>
        </p:nvSpPr>
        <p:spPr>
          <a:xfrm>
            <a:off x="1143000" y="1285104"/>
            <a:ext cx="9294341" cy="2034746"/>
          </a:xfrm>
        </p:spPr>
        <p:txBody>
          <a:bodyPr>
            <a:normAutofit/>
          </a:bodyPr>
          <a:lstStyle/>
          <a:p>
            <a:pPr marL="45720" indent="0">
              <a:buNone/>
            </a:pPr>
            <a:r>
              <a:rPr lang="en-US" sz="3000" u="sng" dirty="0" smtClean="0"/>
              <a:t>Assume</a:t>
            </a:r>
            <a:r>
              <a:rPr lang="en-US" sz="3000" dirty="0" smtClean="0"/>
              <a:t> </a:t>
            </a:r>
            <a:r>
              <a:rPr lang="en-US" sz="3000" b="1" dirty="0" smtClean="0"/>
              <a:t>all</a:t>
            </a:r>
            <a:r>
              <a:rPr lang="en-US" sz="3000" dirty="0" smtClean="0"/>
              <a:t> the Reals can be listed! </a:t>
            </a:r>
            <a:r>
              <a:rPr lang="en-US" dirty="0" smtClean="0"/>
              <a:t>(But we don’t know the actual listing)</a:t>
            </a:r>
          </a:p>
          <a:p>
            <a:pPr marL="45720" indent="0">
              <a:buNone/>
            </a:pPr>
            <a:r>
              <a:rPr lang="en-US" sz="3000" dirty="0" smtClean="0"/>
              <a:t>For simplicity, we will list only the Reals on the open interval (0,1).</a:t>
            </a:r>
          </a:p>
          <a:p>
            <a:pPr marL="45720" indent="0">
              <a:buNone/>
            </a:pPr>
            <a:endParaRPr lang="en-US" sz="3000" dirty="0" smtClean="0"/>
          </a:p>
        </p:txBody>
      </p:sp>
      <p:sp>
        <p:nvSpPr>
          <p:cNvPr id="4" name="TextBox 3"/>
          <p:cNvSpPr txBox="1"/>
          <p:nvPr/>
        </p:nvSpPr>
        <p:spPr>
          <a:xfrm>
            <a:off x="1143000" y="3319851"/>
            <a:ext cx="3000631" cy="2954655"/>
          </a:xfrm>
          <a:prstGeom prst="rect">
            <a:avLst/>
          </a:prstGeom>
          <a:noFill/>
        </p:spPr>
        <p:txBody>
          <a:bodyPr wrap="square" rtlCol="0">
            <a:spAutoFit/>
          </a:bodyPr>
          <a:lstStyle/>
          <a:p>
            <a:pPr marL="45720" indent="0">
              <a:buNone/>
            </a:pPr>
            <a:r>
              <a:rPr lang="en-US" sz="2800" dirty="0"/>
              <a:t>0.a</a:t>
            </a:r>
            <a:r>
              <a:rPr lang="en-US" sz="2800" baseline="-25000" dirty="0"/>
              <a:t>11</a:t>
            </a:r>
            <a:r>
              <a:rPr lang="en-US" sz="2800" dirty="0"/>
              <a:t>a</a:t>
            </a:r>
            <a:r>
              <a:rPr lang="en-US" sz="2800" baseline="-25000" dirty="0"/>
              <a:t>12</a:t>
            </a:r>
            <a:r>
              <a:rPr lang="en-US" sz="2800" dirty="0"/>
              <a:t>a</a:t>
            </a:r>
            <a:r>
              <a:rPr lang="en-US" sz="2800" baseline="-25000" dirty="0"/>
              <a:t>13</a:t>
            </a:r>
            <a:r>
              <a:rPr lang="en-US" sz="2800" dirty="0"/>
              <a:t>a</a:t>
            </a:r>
            <a:r>
              <a:rPr lang="en-US" sz="2800" baseline="-25000" dirty="0"/>
              <a:t>14</a:t>
            </a:r>
            <a:r>
              <a:rPr lang="en-US" sz="2800" dirty="0"/>
              <a:t>a</a:t>
            </a:r>
            <a:r>
              <a:rPr lang="en-US" sz="2800" baseline="-25000" dirty="0"/>
              <a:t>15</a:t>
            </a:r>
            <a:r>
              <a:rPr lang="en-US" sz="2800" dirty="0"/>
              <a:t>…</a:t>
            </a:r>
          </a:p>
          <a:p>
            <a:pPr marL="45720" indent="0">
              <a:buNone/>
            </a:pPr>
            <a:r>
              <a:rPr lang="en-US" sz="2800" dirty="0"/>
              <a:t>0.a</a:t>
            </a:r>
            <a:r>
              <a:rPr lang="en-US" sz="2800" baseline="-25000" dirty="0"/>
              <a:t>21</a:t>
            </a:r>
            <a:r>
              <a:rPr lang="en-US" sz="2800" dirty="0"/>
              <a:t>a</a:t>
            </a:r>
            <a:r>
              <a:rPr lang="en-US" sz="2800" baseline="-25000" dirty="0"/>
              <a:t>22</a:t>
            </a:r>
            <a:r>
              <a:rPr lang="en-US" sz="2800" dirty="0"/>
              <a:t>a</a:t>
            </a:r>
            <a:r>
              <a:rPr lang="en-US" sz="2800" baseline="-25000" dirty="0"/>
              <a:t>23</a:t>
            </a:r>
            <a:r>
              <a:rPr lang="en-US" sz="2800" dirty="0"/>
              <a:t>a</a:t>
            </a:r>
            <a:r>
              <a:rPr lang="en-US" sz="2800" baseline="-25000" dirty="0"/>
              <a:t>24</a:t>
            </a:r>
            <a:r>
              <a:rPr lang="en-US" sz="2800" dirty="0"/>
              <a:t>a</a:t>
            </a:r>
            <a:r>
              <a:rPr lang="en-US" sz="2800" baseline="-25000" dirty="0"/>
              <a:t>25</a:t>
            </a:r>
            <a:r>
              <a:rPr lang="en-US" sz="2800" dirty="0"/>
              <a:t>…</a:t>
            </a:r>
          </a:p>
          <a:p>
            <a:pPr marL="45720" indent="0">
              <a:buNone/>
            </a:pPr>
            <a:r>
              <a:rPr lang="en-US" sz="2800" dirty="0"/>
              <a:t>0.a</a:t>
            </a:r>
            <a:r>
              <a:rPr lang="en-US" sz="2800" baseline="-25000" dirty="0"/>
              <a:t>31</a:t>
            </a:r>
            <a:r>
              <a:rPr lang="en-US" sz="2800" dirty="0"/>
              <a:t>a</a:t>
            </a:r>
            <a:r>
              <a:rPr lang="en-US" sz="2800" baseline="-25000" dirty="0"/>
              <a:t>32</a:t>
            </a:r>
            <a:r>
              <a:rPr lang="en-US" sz="2800" dirty="0"/>
              <a:t>a</a:t>
            </a:r>
            <a:r>
              <a:rPr lang="en-US" sz="2800" baseline="-25000" dirty="0"/>
              <a:t>33</a:t>
            </a:r>
            <a:r>
              <a:rPr lang="en-US" sz="2800" dirty="0"/>
              <a:t>a</a:t>
            </a:r>
            <a:r>
              <a:rPr lang="en-US" sz="2800" baseline="-25000" dirty="0"/>
              <a:t>34</a:t>
            </a:r>
            <a:r>
              <a:rPr lang="en-US" sz="2800" dirty="0"/>
              <a:t>a</a:t>
            </a:r>
            <a:r>
              <a:rPr lang="en-US" sz="2800" baseline="-25000" dirty="0"/>
              <a:t>35</a:t>
            </a:r>
            <a:r>
              <a:rPr lang="en-US" sz="2800" dirty="0"/>
              <a:t>…</a:t>
            </a:r>
          </a:p>
          <a:p>
            <a:pPr marL="45720" indent="0">
              <a:buNone/>
            </a:pPr>
            <a:r>
              <a:rPr lang="en-US" sz="2800" dirty="0"/>
              <a:t>0.a</a:t>
            </a:r>
            <a:r>
              <a:rPr lang="en-US" sz="2800" baseline="-25000" dirty="0"/>
              <a:t>41</a:t>
            </a:r>
            <a:r>
              <a:rPr lang="en-US" sz="2800" dirty="0"/>
              <a:t>a</a:t>
            </a:r>
            <a:r>
              <a:rPr lang="en-US" sz="2800" baseline="-25000" dirty="0"/>
              <a:t>42</a:t>
            </a:r>
            <a:r>
              <a:rPr lang="en-US" sz="2800" dirty="0"/>
              <a:t>a</a:t>
            </a:r>
            <a:r>
              <a:rPr lang="en-US" sz="2800" baseline="-25000" dirty="0"/>
              <a:t>43</a:t>
            </a:r>
            <a:r>
              <a:rPr lang="en-US" sz="2800" dirty="0"/>
              <a:t>a</a:t>
            </a:r>
            <a:r>
              <a:rPr lang="en-US" sz="2800" baseline="-25000" dirty="0"/>
              <a:t>44</a:t>
            </a:r>
            <a:r>
              <a:rPr lang="en-US" sz="2800" dirty="0"/>
              <a:t>a</a:t>
            </a:r>
            <a:r>
              <a:rPr lang="en-US" sz="2800" baseline="-25000" dirty="0"/>
              <a:t>45</a:t>
            </a:r>
            <a:r>
              <a:rPr lang="en-US" sz="2800" dirty="0"/>
              <a:t>…</a:t>
            </a:r>
          </a:p>
          <a:p>
            <a:pPr marL="45720" indent="0">
              <a:buNone/>
            </a:pPr>
            <a:r>
              <a:rPr lang="en-US" sz="2800" dirty="0"/>
              <a:t>0.a</a:t>
            </a:r>
            <a:r>
              <a:rPr lang="en-US" sz="2800" baseline="-25000" dirty="0"/>
              <a:t>51</a:t>
            </a:r>
            <a:r>
              <a:rPr lang="en-US" sz="2800" dirty="0"/>
              <a:t>a</a:t>
            </a:r>
            <a:r>
              <a:rPr lang="en-US" sz="2800" baseline="-25000" dirty="0"/>
              <a:t>52</a:t>
            </a:r>
            <a:r>
              <a:rPr lang="en-US" sz="2800" dirty="0"/>
              <a:t>a</a:t>
            </a:r>
            <a:r>
              <a:rPr lang="en-US" sz="2800" baseline="-25000" dirty="0"/>
              <a:t>53</a:t>
            </a:r>
            <a:r>
              <a:rPr lang="en-US" sz="2800" dirty="0"/>
              <a:t>a</a:t>
            </a:r>
            <a:r>
              <a:rPr lang="en-US" sz="2800" baseline="-25000" dirty="0"/>
              <a:t>54</a:t>
            </a:r>
            <a:r>
              <a:rPr lang="en-US" sz="2800" dirty="0"/>
              <a:t>a</a:t>
            </a:r>
            <a:r>
              <a:rPr lang="en-US" sz="2800" baseline="-25000" dirty="0"/>
              <a:t>55</a:t>
            </a:r>
            <a:r>
              <a:rPr lang="en-US" sz="2800" dirty="0"/>
              <a:t>…</a:t>
            </a:r>
          </a:p>
          <a:p>
            <a:pPr marL="45720" indent="0">
              <a:buNone/>
            </a:pPr>
            <a:r>
              <a:rPr lang="en-US" sz="2800" dirty="0"/>
              <a:t>...</a:t>
            </a:r>
          </a:p>
          <a:p>
            <a:endParaRPr lang="en-US" dirty="0"/>
          </a:p>
        </p:txBody>
      </p:sp>
      <p:sp>
        <p:nvSpPr>
          <p:cNvPr id="6" name="TextBox 5"/>
          <p:cNvSpPr txBox="1"/>
          <p:nvPr/>
        </p:nvSpPr>
        <p:spPr>
          <a:xfrm>
            <a:off x="6680886" y="3319851"/>
            <a:ext cx="2148345" cy="2954655"/>
          </a:xfrm>
          <a:prstGeom prst="rect">
            <a:avLst/>
          </a:prstGeom>
          <a:noFill/>
        </p:spPr>
        <p:txBody>
          <a:bodyPr wrap="none" rtlCol="0">
            <a:spAutoFit/>
          </a:bodyPr>
          <a:lstStyle/>
          <a:p>
            <a:r>
              <a:rPr lang="en-US" sz="2400" dirty="0" smtClean="0"/>
              <a:t>For example</a:t>
            </a:r>
          </a:p>
          <a:p>
            <a:r>
              <a:rPr lang="en-US" sz="2400" dirty="0"/>
              <a:t>0.4 6 7 8 9 5 7…</a:t>
            </a:r>
          </a:p>
          <a:p>
            <a:r>
              <a:rPr lang="en-US" sz="2400" dirty="0"/>
              <a:t>0.0 0 5 3 5 3 6…</a:t>
            </a:r>
          </a:p>
          <a:p>
            <a:r>
              <a:rPr lang="en-US" sz="2400" dirty="0"/>
              <a:t>0.1 1 1 1 1 1 9…</a:t>
            </a:r>
          </a:p>
          <a:p>
            <a:r>
              <a:rPr lang="en-US" sz="2400" dirty="0"/>
              <a:t>0.9 4 4 4 4 4 4…</a:t>
            </a:r>
          </a:p>
          <a:p>
            <a:r>
              <a:rPr lang="en-US" sz="2400" dirty="0"/>
              <a:t>0.0 0 0 0 5 0 0…</a:t>
            </a:r>
          </a:p>
          <a:p>
            <a:r>
              <a:rPr lang="en-US" sz="2400" dirty="0"/>
              <a:t>…</a:t>
            </a:r>
          </a:p>
          <a:p>
            <a:endParaRPr lang="en-US" dirty="0"/>
          </a:p>
        </p:txBody>
      </p:sp>
    </p:spTree>
    <p:extLst>
      <p:ext uri="{BB962C8B-B14F-4D97-AF65-F5344CB8AC3E}">
        <p14:creationId xmlns:p14="http://schemas.microsoft.com/office/powerpoint/2010/main" val="80978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create a NEW decimal number </a:t>
            </a:r>
            <a:r>
              <a:rPr lang="en-US" i="1" dirty="0" smtClean="0"/>
              <a:t>b</a:t>
            </a:r>
            <a:endParaRPr lang="en-US" i="1" dirty="0"/>
          </a:p>
        </p:txBody>
      </p:sp>
      <p:sp>
        <p:nvSpPr>
          <p:cNvPr id="3" name="Content Placeholder 2"/>
          <p:cNvSpPr>
            <a:spLocks noGrp="1"/>
          </p:cNvSpPr>
          <p:nvPr>
            <p:ph idx="1"/>
          </p:nvPr>
        </p:nvSpPr>
        <p:spPr>
          <a:xfrm>
            <a:off x="1143000" y="2057400"/>
            <a:ext cx="9872871" cy="1493108"/>
          </a:xfrm>
        </p:spPr>
        <p:txBody>
          <a:bodyPr/>
          <a:lstStyle/>
          <a:p>
            <a:r>
              <a:rPr lang="en-US" dirty="0" smtClean="0"/>
              <a:t>Pick two numbers, such as 5 and 9.</a:t>
            </a:r>
          </a:p>
          <a:p>
            <a:r>
              <a:rPr lang="en-US" dirty="0" smtClean="0"/>
              <a:t>Going down the diagonal , if</a:t>
            </a:r>
            <a:r>
              <a:rPr lang="en-US" sz="2000" dirty="0"/>
              <a:t> </a:t>
            </a:r>
            <a:r>
              <a:rPr lang="en-US" sz="2000" dirty="0" err="1" smtClean="0"/>
              <a:t>a</a:t>
            </a:r>
            <a:r>
              <a:rPr lang="en-US" sz="2000" baseline="-25000" dirty="0" err="1" smtClean="0"/>
              <a:t>ii</a:t>
            </a:r>
            <a:r>
              <a:rPr lang="en-US" sz="2000" dirty="0" smtClean="0"/>
              <a:t> is 5, make </a:t>
            </a:r>
            <a:r>
              <a:rPr lang="en-US" sz="2000" dirty="0" err="1" smtClean="0"/>
              <a:t>b</a:t>
            </a:r>
            <a:r>
              <a:rPr lang="en-US" sz="2000" baseline="-25000" dirty="0" err="1"/>
              <a:t>ii</a:t>
            </a:r>
            <a:r>
              <a:rPr lang="en-US" sz="2000" dirty="0" smtClean="0"/>
              <a:t> 9. If it is not 5, make it a 5.</a:t>
            </a:r>
          </a:p>
          <a:p>
            <a:r>
              <a:rPr lang="en-US" i="1" dirty="0" smtClean="0"/>
              <a:t>b</a:t>
            </a:r>
            <a:r>
              <a:rPr lang="en-US" dirty="0" smtClean="0"/>
              <a:t>=0.</a:t>
            </a:r>
            <a:r>
              <a:rPr lang="en-US" sz="2400" dirty="0"/>
              <a:t> </a:t>
            </a:r>
            <a:r>
              <a:rPr lang="en-US" sz="2400" dirty="0" smtClean="0"/>
              <a:t>b</a:t>
            </a:r>
            <a:r>
              <a:rPr lang="en-US" sz="2400" baseline="-25000" dirty="0" smtClean="0"/>
              <a:t>11</a:t>
            </a:r>
            <a:r>
              <a:rPr lang="en-US" sz="2400" dirty="0" smtClean="0"/>
              <a:t> b</a:t>
            </a:r>
            <a:r>
              <a:rPr lang="en-US" sz="2400" baseline="-25000" dirty="0" smtClean="0"/>
              <a:t>22</a:t>
            </a:r>
            <a:r>
              <a:rPr lang="en-US" sz="2400" dirty="0" smtClean="0"/>
              <a:t> b</a:t>
            </a:r>
            <a:r>
              <a:rPr lang="en-US" sz="2400" baseline="-25000" dirty="0" smtClean="0"/>
              <a:t>33</a:t>
            </a:r>
            <a:r>
              <a:rPr lang="en-US" sz="2400" dirty="0"/>
              <a:t> </a:t>
            </a:r>
            <a:r>
              <a:rPr lang="en-US" sz="2400" dirty="0" smtClean="0"/>
              <a:t>…</a:t>
            </a:r>
            <a:endParaRPr lang="en-US" dirty="0"/>
          </a:p>
        </p:txBody>
      </p:sp>
      <p:sp>
        <p:nvSpPr>
          <p:cNvPr id="5" name="TextBox 4"/>
          <p:cNvSpPr txBox="1"/>
          <p:nvPr/>
        </p:nvSpPr>
        <p:spPr>
          <a:xfrm>
            <a:off x="1293339" y="3550508"/>
            <a:ext cx="2148345" cy="2954655"/>
          </a:xfrm>
          <a:prstGeom prst="rect">
            <a:avLst/>
          </a:prstGeom>
          <a:noFill/>
        </p:spPr>
        <p:txBody>
          <a:bodyPr wrap="none" rtlCol="0">
            <a:spAutoFit/>
          </a:bodyPr>
          <a:lstStyle/>
          <a:p>
            <a:endParaRPr lang="en-US" sz="2400" dirty="0" smtClean="0"/>
          </a:p>
          <a:p>
            <a:r>
              <a:rPr lang="en-US" sz="2400" dirty="0"/>
              <a:t>0.4 6 7 8 9 5 7…</a:t>
            </a:r>
          </a:p>
          <a:p>
            <a:r>
              <a:rPr lang="en-US" sz="2400" dirty="0"/>
              <a:t>0.0 </a:t>
            </a:r>
            <a:r>
              <a:rPr lang="en-US" sz="2400" dirty="0" smtClean="0"/>
              <a:t>5 </a:t>
            </a:r>
            <a:r>
              <a:rPr lang="en-US" sz="2400" dirty="0"/>
              <a:t>5 3 5 3 6…</a:t>
            </a:r>
          </a:p>
          <a:p>
            <a:r>
              <a:rPr lang="en-US" sz="2400" dirty="0"/>
              <a:t>0.1 1 1 1 1 1 9…</a:t>
            </a:r>
          </a:p>
          <a:p>
            <a:r>
              <a:rPr lang="en-US" sz="2400" dirty="0"/>
              <a:t>0.9 4 4 4 4 4 4…</a:t>
            </a:r>
          </a:p>
          <a:p>
            <a:r>
              <a:rPr lang="en-US" sz="2400" dirty="0"/>
              <a:t>0.0 0 0 0 5 0 0…</a:t>
            </a:r>
          </a:p>
          <a:p>
            <a:r>
              <a:rPr lang="en-US" sz="2400" dirty="0"/>
              <a:t>…</a:t>
            </a:r>
          </a:p>
          <a:p>
            <a:endParaRPr lang="en-US" dirty="0"/>
          </a:p>
        </p:txBody>
      </p:sp>
      <p:sp>
        <p:nvSpPr>
          <p:cNvPr id="6" name="TextBox 5"/>
          <p:cNvSpPr txBox="1"/>
          <p:nvPr/>
        </p:nvSpPr>
        <p:spPr>
          <a:xfrm>
            <a:off x="6079435" y="3830595"/>
            <a:ext cx="3385863" cy="1754326"/>
          </a:xfrm>
          <a:prstGeom prst="rect">
            <a:avLst/>
          </a:prstGeom>
          <a:noFill/>
        </p:spPr>
        <p:txBody>
          <a:bodyPr wrap="none" rtlCol="0">
            <a:spAutoFit/>
          </a:bodyPr>
          <a:lstStyle/>
          <a:p>
            <a:r>
              <a:rPr lang="en-US" sz="3600" dirty="0" smtClean="0">
                <a:solidFill>
                  <a:schemeClr val="accent5">
                    <a:lumMod val="50000"/>
                  </a:schemeClr>
                </a:solidFill>
              </a:rPr>
              <a:t>So b=0.59559…</a:t>
            </a:r>
          </a:p>
          <a:p>
            <a:endParaRPr lang="en-US" sz="3600" dirty="0">
              <a:solidFill>
                <a:schemeClr val="accent5">
                  <a:lumMod val="50000"/>
                </a:schemeClr>
              </a:solidFill>
            </a:endParaRPr>
          </a:p>
          <a:p>
            <a:r>
              <a:rPr lang="en-US" sz="3600" dirty="0" smtClean="0">
                <a:solidFill>
                  <a:schemeClr val="accent5">
                    <a:lumMod val="50000"/>
                  </a:schemeClr>
                </a:solidFill>
              </a:rPr>
              <a:t>Is </a:t>
            </a:r>
            <a:r>
              <a:rPr lang="en-US" sz="3600" i="1" dirty="0" smtClean="0">
                <a:solidFill>
                  <a:schemeClr val="accent5">
                    <a:lumMod val="50000"/>
                  </a:schemeClr>
                </a:solidFill>
              </a:rPr>
              <a:t>b</a:t>
            </a:r>
            <a:r>
              <a:rPr lang="en-US" sz="3600" dirty="0" smtClean="0">
                <a:solidFill>
                  <a:schemeClr val="accent5">
                    <a:lumMod val="50000"/>
                  </a:schemeClr>
                </a:solidFill>
              </a:rPr>
              <a:t> on our list???</a:t>
            </a:r>
            <a:endParaRPr lang="en-US" sz="3600" dirty="0">
              <a:solidFill>
                <a:schemeClr val="accent5">
                  <a:lumMod val="50000"/>
                </a:schemeClr>
              </a:solidFill>
            </a:endParaRPr>
          </a:p>
        </p:txBody>
      </p:sp>
    </p:spTree>
    <p:extLst>
      <p:ext uri="{BB962C8B-B14F-4D97-AF65-F5344CB8AC3E}">
        <p14:creationId xmlns:p14="http://schemas.microsoft.com/office/powerpoint/2010/main" val="173087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Venn Diagrams</a:t>
            </a:r>
            <a:endParaRPr lang="en-US" dirty="0"/>
          </a:p>
        </p:txBody>
      </p:sp>
      <p:sp>
        <p:nvSpPr>
          <p:cNvPr id="3" name="Content Placeholder 2"/>
          <p:cNvSpPr>
            <a:spLocks noGrp="1"/>
          </p:cNvSpPr>
          <p:nvPr>
            <p:ph idx="1"/>
          </p:nvPr>
        </p:nvSpPr>
        <p:spPr>
          <a:xfrm>
            <a:off x="542501" y="1965960"/>
            <a:ext cx="7141190" cy="4038600"/>
          </a:xfrm>
        </p:spPr>
        <p:txBody>
          <a:bodyPr>
            <a:normAutofit/>
          </a:bodyPr>
          <a:lstStyle/>
          <a:p>
            <a:r>
              <a:rPr lang="en-US" sz="2400" dirty="0" smtClean="0"/>
              <a:t>John Venn (1834-1923)</a:t>
            </a:r>
          </a:p>
          <a:p>
            <a:r>
              <a:rPr lang="en-US" sz="2400" dirty="0" smtClean="0"/>
              <a:t>British logician</a:t>
            </a:r>
          </a:p>
          <a:p>
            <a:r>
              <a:rPr lang="en-US" sz="2400" dirty="0" smtClean="0"/>
              <a:t>Wrote </a:t>
            </a:r>
            <a:r>
              <a:rPr lang="en-US" sz="2400" i="1" dirty="0" smtClean="0"/>
              <a:t>Logic of Chance</a:t>
            </a:r>
            <a:r>
              <a:rPr lang="en-US" sz="2400" dirty="0" smtClean="0"/>
              <a:t> in 1866, </a:t>
            </a:r>
            <a:r>
              <a:rPr lang="en-US" sz="2400" i="1" dirty="0" smtClean="0"/>
              <a:t>Symbolic Logic</a:t>
            </a:r>
            <a:r>
              <a:rPr lang="en-US" sz="2400" dirty="0" smtClean="0"/>
              <a:t> in 1881, and </a:t>
            </a:r>
            <a:r>
              <a:rPr lang="en-US" sz="2400" i="1" dirty="0" smtClean="0"/>
              <a:t>The Principles of Empirical Logic</a:t>
            </a:r>
            <a:r>
              <a:rPr lang="en-US" sz="2400" dirty="0" smtClean="0"/>
              <a:t> in 1889.</a:t>
            </a:r>
          </a:p>
          <a:p>
            <a:r>
              <a:rPr lang="en-US" sz="2400" dirty="0" smtClean="0"/>
              <a:t>Introduced the now standard three interlocking circles of the Venn diagram.</a:t>
            </a:r>
          </a:p>
          <a:p>
            <a:r>
              <a:rPr lang="en-US" sz="2400" dirty="0" smtClean="0"/>
              <a:t>Though others before him had used circles in similar ways, he expanded the method and made it common.</a:t>
            </a:r>
            <a:endParaRPr lang="en-US" sz="2400" dirty="0"/>
          </a:p>
        </p:txBody>
      </p:sp>
      <p:pic>
        <p:nvPicPr>
          <p:cNvPr id="3074" name="Picture 2" descr="https://tse1.mm.bing.net/th?id=OIP.wrxEKfGmEQFDgYKTAtmZnwHaF3&amp;pid=15.1&amp;P=0&amp;w=218&amp;h=17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8445" y="1965960"/>
            <a:ext cx="3971821" cy="315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7717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smtClean="0"/>
                  <a:t>OMG!! </a:t>
                </a:r>
                <a:r>
                  <a:rPr lang="en-US" i="1" dirty="0" smtClean="0"/>
                  <a:t>B</a:t>
                </a:r>
                <a:r>
                  <a:rPr lang="en-US" dirty="0" smtClean="0"/>
                  <a:t> is NOT on our COMPLETE list of all Real numbers.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l="-2531" t="-12108" r="-988" b="-19283"/>
                </a:stretch>
              </a:blipFill>
            </p:spPr>
            <p:txBody>
              <a:bodyPr/>
              <a:lstStyle/>
              <a:p>
                <a:r>
                  <a:rPr lang="en-US">
                    <a:noFill/>
                  </a:rPr>
                  <a:t> </a:t>
                </a:r>
              </a:p>
            </p:txBody>
          </p:sp>
        </mc:Fallback>
      </mc:AlternateContent>
      <p:sp>
        <p:nvSpPr>
          <p:cNvPr id="3" name="Content Placeholder 2"/>
          <p:cNvSpPr>
            <a:spLocks noGrp="1"/>
          </p:cNvSpPr>
          <p:nvPr>
            <p:ph idx="1"/>
          </p:nvPr>
        </p:nvSpPr>
        <p:spPr>
          <a:xfrm>
            <a:off x="1332470" y="2246870"/>
            <a:ext cx="9872871" cy="4038600"/>
          </a:xfrm>
        </p:spPr>
        <p:txBody>
          <a:bodyPr/>
          <a:lstStyle/>
          <a:p>
            <a:r>
              <a:rPr lang="en-US" dirty="0" smtClean="0"/>
              <a:t>How do we know </a:t>
            </a:r>
            <a:r>
              <a:rPr lang="en-US" i="1" dirty="0" smtClean="0"/>
              <a:t>b</a:t>
            </a:r>
            <a:r>
              <a:rPr lang="en-US" dirty="0" smtClean="0"/>
              <a:t> is not on our list?</a:t>
            </a:r>
          </a:p>
          <a:p>
            <a:r>
              <a:rPr lang="en-US" dirty="0" smtClean="0"/>
              <a:t>What does this mean?</a:t>
            </a:r>
          </a:p>
          <a:p>
            <a:r>
              <a:rPr lang="en-US" dirty="0" smtClean="0"/>
              <a:t>No matter how we may list the Real numbers, we CANNOT put them in 1-1 correspondence with the Natural numbers.</a:t>
            </a:r>
          </a:p>
          <a:p>
            <a:r>
              <a:rPr lang="en-US" dirty="0" smtClean="0"/>
              <a:t>Clearly the Real numbers are not “smaller” than the Natural numbers.</a:t>
            </a:r>
          </a:p>
          <a:p>
            <a:r>
              <a:rPr lang="en-US" dirty="0" smtClean="0"/>
              <a:t>The Reals must be…</a:t>
            </a:r>
          </a:p>
          <a:p>
            <a:endParaRPr lang="en-US" dirty="0"/>
          </a:p>
          <a:p>
            <a:pPr marL="45720" indent="0">
              <a:buNone/>
            </a:pPr>
            <a:r>
              <a:rPr lang="en-US" dirty="0" smtClean="0"/>
              <a:t>		</a:t>
            </a:r>
            <a:r>
              <a:rPr lang="en-US" sz="4400" dirty="0" smtClean="0"/>
              <a:t>UNCOUNTABLE!</a:t>
            </a:r>
            <a:endParaRPr lang="en-US" sz="4400" dirty="0"/>
          </a:p>
        </p:txBody>
      </p:sp>
    </p:spTree>
    <p:extLst>
      <p:ext uri="{BB962C8B-B14F-4D97-AF65-F5344CB8AC3E}">
        <p14:creationId xmlns:p14="http://schemas.microsoft.com/office/powerpoint/2010/main" val="75753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anim calcmode="lin" valueType="num">
                                      <p:cBhvr>
                                        <p:cTn id="24"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25"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354" y="486033"/>
            <a:ext cx="11574161" cy="1356360"/>
          </a:xfrm>
        </p:spPr>
        <p:txBody>
          <a:bodyPr>
            <a:noAutofit/>
          </a:bodyPr>
          <a:lstStyle/>
          <a:p>
            <a:pPr algn="ctr"/>
            <a:r>
              <a:rPr lang="en-US" sz="3600" dirty="0" smtClean="0"/>
              <a:t>But we only looked at a small part of the Real numbers, (o,1). </a:t>
            </a:r>
            <a:br>
              <a:rPr lang="en-US" sz="3600" dirty="0" smtClean="0"/>
            </a:br>
            <a:r>
              <a:rPr lang="en-US" sz="3600" dirty="0" smtClean="0"/>
              <a:t>What about the whole Real number line?</a:t>
            </a:r>
            <a:endParaRPr lang="en-US" sz="3600" dirty="0"/>
          </a:p>
        </p:txBody>
      </p:sp>
      <p:sp>
        <p:nvSpPr>
          <p:cNvPr id="3" name="Content Placeholder 2"/>
          <p:cNvSpPr>
            <a:spLocks noGrp="1"/>
          </p:cNvSpPr>
          <p:nvPr>
            <p:ph idx="1"/>
          </p:nvPr>
        </p:nvSpPr>
        <p:spPr>
          <a:xfrm>
            <a:off x="1143000" y="2057400"/>
            <a:ext cx="9872871" cy="479854"/>
          </a:xfrm>
        </p:spPr>
        <p:txBody>
          <a:bodyPr/>
          <a:lstStyle/>
          <a:p>
            <a:pPr marL="45720" indent="0">
              <a:buNone/>
            </a:pPr>
            <a:r>
              <a:rPr lang="en-US" dirty="0" smtClean="0"/>
              <a:t>Map (0,1) to any other line segment. Extend to the whole number line</a:t>
            </a:r>
            <a:endParaRPr lang="en-US" dirty="0"/>
          </a:p>
        </p:txBody>
      </p:sp>
      <p:cxnSp>
        <p:nvCxnSpPr>
          <p:cNvPr id="5" name="Straight Connector 4"/>
          <p:cNvCxnSpPr/>
          <p:nvPr/>
        </p:nvCxnSpPr>
        <p:spPr>
          <a:xfrm>
            <a:off x="5025081" y="3122141"/>
            <a:ext cx="1062681" cy="0"/>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3945924" y="3871784"/>
            <a:ext cx="3575222" cy="0"/>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6087762" y="3122141"/>
            <a:ext cx="1433384" cy="74964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3945924" y="3122141"/>
            <a:ext cx="1070919" cy="74964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33535" y="3122141"/>
            <a:ext cx="799070" cy="74964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619633" y="4753232"/>
            <a:ext cx="6565556"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flipH="1">
            <a:off x="2619633" y="3871784"/>
            <a:ext cx="1330410" cy="88144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532606" y="3871783"/>
            <a:ext cx="906162" cy="88144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521147" y="3871783"/>
            <a:ext cx="1664042" cy="88144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631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714" y="329514"/>
            <a:ext cx="9875520" cy="1356360"/>
          </a:xfrm>
        </p:spPr>
        <p:txBody>
          <a:bodyPr/>
          <a:lstStyle/>
          <a:p>
            <a:pPr algn="ctr"/>
            <a:r>
              <a:rPr lang="en-US" dirty="0" smtClean="0"/>
              <a:t>So far…</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833214" y="1283043"/>
                <a:ext cx="8544520" cy="4854146"/>
              </a:xfrm>
            </p:spPr>
            <p:txBody>
              <a:bodyPr>
                <a:normAutofit/>
              </a:bodyPr>
              <a:lstStyle/>
              <a:p>
                <a:pPr marL="45720" indent="0" algn="ctr">
                  <a:buNone/>
                </a:pPr>
                <a14:m>
                  <m:oMathPara xmlns:m="http://schemas.openxmlformats.org/officeDocument/2006/math">
                    <m:oMathParaPr>
                      <m:jc m:val="centerGroup"/>
                    </m:oMathParaPr>
                    <m:oMath xmlns:m="http://schemas.openxmlformats.org/officeDocument/2006/math">
                      <m:r>
                        <a:rPr lang="en-US" sz="3200" i="1" dirty="0" smtClean="0">
                          <a:solidFill>
                            <a:schemeClr val="accent5">
                              <a:lumMod val="50000"/>
                            </a:schemeClr>
                          </a:solidFill>
                          <a:latin typeface="Cambria Math" panose="02040503050406030204" pitchFamily="18" charset="0"/>
                        </a:rPr>
                        <m:t>𝐻</m:t>
                      </m:r>
                      <m:r>
                        <a:rPr lang="en-US" sz="3200" i="1" dirty="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𝐸</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 ⊊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𝑁</m:t>
                      </m:r>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b="0" i="1" dirty="0" smtClean="0">
                          <a:solidFill>
                            <a:schemeClr val="accent5">
                              <a:lumMod val="50000"/>
                            </a:schemeClr>
                          </a:solidFill>
                          <a:latin typeface="Cambria Math" panose="02040503050406030204" pitchFamily="18" charset="0"/>
                          <a:ea typeface="MS Gothic" panose="020B0609070205080204" pitchFamily="49" charset="-128"/>
                        </a:rPr>
                        <m:t>𝑍</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b="0" i="1" dirty="0" smtClean="0">
                          <a:solidFill>
                            <a:schemeClr val="accent5">
                              <a:lumMod val="50000"/>
                            </a:schemeClr>
                          </a:solidFill>
                          <a:latin typeface="Cambria Math" panose="02040503050406030204" pitchFamily="18" charset="0"/>
                          <a:ea typeface="MS Gothic" panose="020B0609070205080204" pitchFamily="49" charset="-128"/>
                        </a:rPr>
                        <m:t>𝑄</m:t>
                      </m:r>
                      <m:r>
                        <a:rPr lang="en-US" sz="3200" i="1" dirty="0" smtClean="0">
                          <a:solidFill>
                            <a:schemeClr val="accent5">
                              <a:lumMod val="50000"/>
                            </a:schemeClr>
                          </a:solidFill>
                          <a:latin typeface="Cambria Math" panose="02040503050406030204" pitchFamily="18" charset="0"/>
                          <a:ea typeface="MS Gothic" panose="020B0609070205080204" pitchFamily="49" charset="-128"/>
                        </a:rPr>
                        <m:t>⊊</m:t>
                      </m:r>
                      <m:r>
                        <a:rPr lang="en-US" sz="3200" b="0" i="1" dirty="0" smtClean="0">
                          <a:solidFill>
                            <a:schemeClr val="accent5">
                              <a:lumMod val="50000"/>
                            </a:schemeClr>
                          </a:solidFill>
                          <a:latin typeface="Cambria Math" panose="02040503050406030204" pitchFamily="18" charset="0"/>
                          <a:ea typeface="MS Gothic" panose="020B0609070205080204" pitchFamily="49" charset="-128"/>
                        </a:rPr>
                        <m:t>𝑅</m:t>
                      </m:r>
                    </m:oMath>
                  </m:oMathPara>
                </a14:m>
                <a:endParaRPr lang="en-US" sz="3200" dirty="0" smtClean="0">
                  <a:solidFill>
                    <a:schemeClr val="accent5">
                      <a:lumMod val="50000"/>
                    </a:schemeClr>
                  </a:solidFill>
                  <a:latin typeface="+mj-lt"/>
                </a:endParaRPr>
              </a:p>
              <a:p>
                <a:pPr marL="45720" indent="0">
                  <a:buNone/>
                </a:pPr>
                <a:r>
                  <a:rPr lang="en-US" sz="3200" dirty="0" smtClean="0">
                    <a:latin typeface="+mj-lt"/>
                  </a:rPr>
                  <a:t>	and</a:t>
                </a:r>
              </a:p>
              <a:p>
                <a:pPr marL="45720" indent="0">
                  <a:buNone/>
                </a:pPr>
                <a:endParaRPr lang="en-US" sz="3200" dirty="0" smtClean="0">
                  <a:latin typeface="+mj-lt"/>
                </a:endParaRPr>
              </a:p>
              <a:p>
                <a:pPr marL="45720" indent="0">
                  <a:buNone/>
                </a:pPr>
                <a14:m>
                  <m:oMathPara xmlns:m="http://schemas.openxmlformats.org/officeDocument/2006/math">
                    <m:oMathParaPr>
                      <m:jc m:val="center"/>
                    </m:oMathParaPr>
                    <m:oMath xmlns:m="http://schemas.openxmlformats.org/officeDocument/2006/math">
                      <m:r>
                        <a:rPr lang="en-US" sz="3200" b="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𝐻</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𝐸</m:t>
                          </m:r>
                        </m:e>
                      </m:d>
                      <m:r>
                        <a:rPr lang="en-US" sz="3200" i="1" dirty="0" smtClean="0">
                          <a:solidFill>
                            <a:schemeClr val="accent5">
                              <a:lumMod val="50000"/>
                            </a:schemeClr>
                          </a:solidFill>
                          <a:latin typeface="Cambria Math" panose="02040503050406030204" pitchFamily="18" charset="0"/>
                        </a:rPr>
                        <m:t>= </m:t>
                      </m:r>
                      <m:r>
                        <a:rPr lang="en-US" sz="3200" i="1" dirty="0" smtClean="0">
                          <a:solidFill>
                            <a:schemeClr val="accent5">
                              <a:lumMod val="50000"/>
                            </a:schemeClr>
                          </a:solidFill>
                          <a:latin typeface="Cambria Math" panose="02040503050406030204" pitchFamily="18" charset="0"/>
                        </a:rPr>
                        <m:t>𝑐</m:t>
                      </m:r>
                      <m:d>
                        <m:dPr>
                          <m:ctrlPr>
                            <a:rPr lang="en-US" sz="3200" i="1" dirty="0" smtClean="0">
                              <a:solidFill>
                                <a:schemeClr val="accent5">
                                  <a:lumMod val="50000"/>
                                </a:schemeClr>
                              </a:solidFill>
                              <a:latin typeface="Cambria Math" panose="02040503050406030204" pitchFamily="18" charset="0"/>
                            </a:rPr>
                          </m:ctrlPr>
                        </m:dPr>
                        <m:e>
                          <m:r>
                            <a:rPr lang="en-US" sz="3200" i="1" dirty="0" smtClean="0">
                              <a:solidFill>
                                <a:schemeClr val="accent5">
                                  <a:lumMod val="50000"/>
                                </a:schemeClr>
                              </a:solidFill>
                              <a:latin typeface="Cambria Math" panose="02040503050406030204" pitchFamily="18" charset="0"/>
                            </a:rPr>
                            <m:t>𝑁</m:t>
                          </m:r>
                        </m:e>
                      </m:d>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c</m:t>
                      </m:r>
                      <m:d>
                        <m:dPr>
                          <m:ctrlPr>
                            <a:rPr lang="en-US" sz="3200" b="0" i="1" dirty="0" smtClean="0">
                              <a:solidFill>
                                <a:schemeClr val="accent5">
                                  <a:lumMod val="50000"/>
                                </a:schemeClr>
                              </a:solidFill>
                              <a:latin typeface="Cambria Math" panose="02040503050406030204" pitchFamily="18" charset="0"/>
                            </a:rPr>
                          </m:ctrlPr>
                        </m:dPr>
                        <m:e>
                          <m:r>
                            <m:rPr>
                              <m:sty m:val="p"/>
                            </m:rPr>
                            <a:rPr lang="en-US" sz="3200" b="0" i="0" dirty="0" smtClean="0">
                              <a:solidFill>
                                <a:schemeClr val="accent5">
                                  <a:lumMod val="50000"/>
                                </a:schemeClr>
                              </a:solidFill>
                              <a:latin typeface="Cambria Math" panose="02040503050406030204" pitchFamily="18" charset="0"/>
                            </a:rPr>
                            <m:t>Z</m:t>
                          </m:r>
                        </m:e>
                      </m:d>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c</m:t>
                      </m:r>
                      <m:r>
                        <a:rPr lang="en-US" sz="3200" b="0" i="0" dirty="0" smtClean="0">
                          <a:solidFill>
                            <a:schemeClr val="accent5">
                              <a:lumMod val="50000"/>
                            </a:schemeClr>
                          </a:solidFill>
                          <a:latin typeface="Cambria Math" panose="02040503050406030204" pitchFamily="18" charset="0"/>
                        </a:rPr>
                        <m:t>(</m:t>
                      </m:r>
                      <m:r>
                        <m:rPr>
                          <m:sty m:val="p"/>
                        </m:rPr>
                        <a:rPr lang="en-US" sz="3200" b="0" i="0" dirty="0" smtClean="0">
                          <a:solidFill>
                            <a:schemeClr val="accent5">
                              <a:lumMod val="50000"/>
                            </a:schemeClr>
                          </a:solidFill>
                          <a:latin typeface="Cambria Math" panose="02040503050406030204" pitchFamily="18" charset="0"/>
                        </a:rPr>
                        <m:t>Q</m:t>
                      </m:r>
                      <m:r>
                        <a:rPr lang="en-US" sz="3200" b="0" i="0" dirty="0" smtClean="0">
                          <a:solidFill>
                            <a:schemeClr val="accent5">
                              <a:lumMod val="50000"/>
                            </a:schemeClr>
                          </a:solidFill>
                          <a:latin typeface="Cambria Math" panose="02040503050406030204" pitchFamily="18" charset="0"/>
                        </a:rPr>
                        <m:t>)</m:t>
                      </m:r>
                    </m:oMath>
                  </m:oMathPara>
                </a14:m>
                <a:endParaRPr lang="en-US" sz="3200" dirty="0" smtClean="0">
                  <a:solidFill>
                    <a:schemeClr val="accent5">
                      <a:lumMod val="50000"/>
                    </a:schemeClr>
                  </a:solidFill>
                  <a:latin typeface="+mj-lt"/>
                </a:endParaRPr>
              </a:p>
              <a:p>
                <a:pPr marL="45720" indent="0">
                  <a:buNone/>
                </a:pPr>
                <a:endParaRPr lang="en-US" sz="3200" dirty="0">
                  <a:latin typeface="+mj-lt"/>
                </a:endParaRPr>
              </a:p>
              <a:p>
                <a:pPr marL="45720" indent="0">
                  <a:buNone/>
                </a:pPr>
                <a:r>
                  <a:rPr lang="en-US" sz="3200" dirty="0" smtClean="0">
                    <a:latin typeface="+mj-lt"/>
                  </a:rPr>
                  <a:t>	But…. </a:t>
                </a:r>
                <a14:m>
                  <m:oMath xmlns:m="http://schemas.openxmlformats.org/officeDocument/2006/math">
                    <m:r>
                      <a:rPr lang="en-US" sz="3200" i="1" dirty="0">
                        <a:solidFill>
                          <a:schemeClr val="accent5">
                            <a:lumMod val="50000"/>
                          </a:schemeClr>
                        </a:solidFill>
                        <a:latin typeface="Cambria Math" panose="02040503050406030204" pitchFamily="18" charset="0"/>
                      </a:rPr>
                      <m:t>𝑐</m:t>
                    </m:r>
                    <m:d>
                      <m:dPr>
                        <m:ctrlPr>
                          <a:rPr lang="en-US" sz="3200" i="1" dirty="0">
                            <a:solidFill>
                              <a:schemeClr val="accent5">
                                <a:lumMod val="50000"/>
                              </a:schemeClr>
                            </a:solidFill>
                            <a:latin typeface="Cambria Math" panose="02040503050406030204" pitchFamily="18" charset="0"/>
                          </a:rPr>
                        </m:ctrlPr>
                      </m:dPr>
                      <m:e>
                        <m:r>
                          <a:rPr lang="en-US" sz="3200" i="1" dirty="0">
                            <a:solidFill>
                              <a:schemeClr val="accent5">
                                <a:lumMod val="50000"/>
                              </a:schemeClr>
                            </a:solidFill>
                            <a:latin typeface="Cambria Math" panose="02040503050406030204" pitchFamily="18" charset="0"/>
                          </a:rPr>
                          <m:t>𝑁</m:t>
                        </m:r>
                      </m:e>
                    </m:d>
                    <m:r>
                      <a:rPr lang="en-US" sz="3200" i="1" dirty="0" smtClean="0">
                        <a:solidFill>
                          <a:schemeClr val="accent5">
                            <a:lumMod val="50000"/>
                          </a:schemeClr>
                        </a:solidFill>
                        <a:latin typeface="Cambria Math" panose="02040503050406030204" pitchFamily="18" charset="0"/>
                        <a:ea typeface="Cambria Math" panose="02040503050406030204" pitchFamily="18" charset="0"/>
                      </a:rPr>
                      <m:t>&lt;</m:t>
                    </m:r>
                    <m:r>
                      <m:rPr>
                        <m:sty m:val="p"/>
                      </m:rPr>
                      <a:rPr lang="en-US" sz="3200" dirty="0">
                        <a:solidFill>
                          <a:schemeClr val="accent5">
                            <a:lumMod val="50000"/>
                          </a:schemeClr>
                        </a:solidFill>
                        <a:latin typeface="Cambria Math" panose="02040503050406030204" pitchFamily="18" charset="0"/>
                      </a:rPr>
                      <m:t>c</m:t>
                    </m:r>
                    <m:d>
                      <m:dPr>
                        <m:ctrlPr>
                          <a:rPr lang="en-US" sz="3200" i="1" dirty="0">
                            <a:solidFill>
                              <a:schemeClr val="accent5">
                                <a:lumMod val="50000"/>
                              </a:schemeClr>
                            </a:solidFill>
                            <a:latin typeface="Cambria Math" panose="02040503050406030204" pitchFamily="18" charset="0"/>
                          </a:rPr>
                        </m:ctrlPr>
                      </m:dPr>
                      <m:e>
                        <m:r>
                          <m:rPr>
                            <m:sty m:val="p"/>
                          </m:rPr>
                          <a:rPr lang="en-US" sz="3200" b="0" i="0" dirty="0" smtClean="0">
                            <a:solidFill>
                              <a:schemeClr val="accent5">
                                <a:lumMod val="50000"/>
                              </a:schemeClr>
                            </a:solidFill>
                            <a:latin typeface="Cambria Math" panose="02040503050406030204" pitchFamily="18" charset="0"/>
                          </a:rPr>
                          <m:t>R</m:t>
                        </m:r>
                      </m:e>
                    </m:d>
                  </m:oMath>
                </a14:m>
                <a:endParaRPr lang="en-US" sz="3200" dirty="0" smtClean="0">
                  <a:latin typeface="+mj-lt"/>
                </a:endParaRPr>
              </a:p>
              <a:p>
                <a:pPr marL="45720" indent="0">
                  <a:buNone/>
                </a:pPr>
                <a:endParaRPr lang="en-US" sz="3200" dirty="0">
                  <a:latin typeface="+mj-lt"/>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833214" y="1283043"/>
                <a:ext cx="8544520" cy="4854146"/>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512512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Results thus far</a:t>
            </a:r>
            <a:endParaRPr lang="en-US" dirty="0"/>
          </a:p>
        </p:txBody>
      </p:sp>
      <p:sp>
        <p:nvSpPr>
          <p:cNvPr id="3" name="Content Placeholder 2"/>
          <p:cNvSpPr>
            <a:spLocks noGrp="1"/>
          </p:cNvSpPr>
          <p:nvPr>
            <p:ph idx="1"/>
          </p:nvPr>
        </p:nvSpPr>
        <p:spPr>
          <a:xfrm>
            <a:off x="329514" y="1678459"/>
            <a:ext cx="11557686" cy="4755292"/>
          </a:xfrm>
        </p:spPr>
        <p:txBody>
          <a:bodyPr>
            <a:normAutofit/>
          </a:bodyPr>
          <a:lstStyle/>
          <a:p>
            <a:r>
              <a:rPr lang="en-US" dirty="0" smtClean="0"/>
              <a:t>Sets that have the same cardinality (size) as the Natural numbers are </a:t>
            </a:r>
            <a:r>
              <a:rPr lang="en-US" b="1" dirty="0" smtClean="0"/>
              <a:t>Countable</a:t>
            </a:r>
            <a:r>
              <a:rPr lang="en-US" dirty="0" smtClean="0"/>
              <a:t> Infinity.</a:t>
            </a:r>
          </a:p>
          <a:p>
            <a:endParaRPr lang="en-US" dirty="0" smtClean="0"/>
          </a:p>
          <a:p>
            <a:r>
              <a:rPr lang="en-US" dirty="0" smtClean="0"/>
              <a:t>Sets that are the same cardinality as the Real numbers are </a:t>
            </a:r>
            <a:r>
              <a:rPr lang="en-US" b="1" dirty="0" smtClean="0">
                <a:solidFill>
                  <a:schemeClr val="accent5">
                    <a:lumMod val="50000"/>
                  </a:schemeClr>
                </a:solidFill>
              </a:rPr>
              <a:t>Uncountable</a:t>
            </a:r>
            <a:r>
              <a:rPr lang="en-US" dirty="0" smtClean="0"/>
              <a:t> or </a:t>
            </a:r>
            <a:r>
              <a:rPr lang="en-US" b="1" dirty="0" smtClean="0">
                <a:solidFill>
                  <a:schemeClr val="accent5">
                    <a:lumMod val="50000"/>
                  </a:schemeClr>
                </a:solidFill>
              </a:rPr>
              <a:t>non-denumerable.</a:t>
            </a:r>
          </a:p>
          <a:p>
            <a:pPr marL="45720" indent="0">
              <a:buNone/>
            </a:pPr>
            <a:endParaRPr lang="en-US" b="1" dirty="0" smtClean="0">
              <a:solidFill>
                <a:schemeClr val="accent5">
                  <a:lumMod val="50000"/>
                </a:schemeClr>
              </a:solidFill>
            </a:endParaRPr>
          </a:p>
          <a:p>
            <a:r>
              <a:rPr lang="en-US" dirty="0" smtClean="0"/>
              <a:t>This means that:</a:t>
            </a:r>
          </a:p>
          <a:p>
            <a:pPr marL="45720" indent="0">
              <a:buNone/>
            </a:pPr>
            <a:r>
              <a:rPr lang="en-US" sz="3600" dirty="0">
                <a:solidFill>
                  <a:schemeClr val="accent5">
                    <a:lumMod val="50000"/>
                  </a:schemeClr>
                </a:solidFill>
              </a:rPr>
              <a:t>	</a:t>
            </a:r>
            <a:r>
              <a:rPr lang="en-US" sz="3600" dirty="0" smtClean="0">
                <a:solidFill>
                  <a:schemeClr val="accent5">
                    <a:lumMod val="50000"/>
                  </a:schemeClr>
                </a:solidFill>
              </a:rPr>
              <a:t>		</a:t>
            </a:r>
          </a:p>
          <a:p>
            <a:pPr marL="45720" indent="0" algn="ctr">
              <a:buNone/>
            </a:pPr>
            <a:r>
              <a:rPr lang="en-US" sz="3600" dirty="0" smtClean="0">
                <a:solidFill>
                  <a:schemeClr val="accent5">
                    <a:lumMod val="50000"/>
                  </a:schemeClr>
                </a:solidFill>
              </a:rPr>
              <a:t>“Some Infinities are Bigger than other infinities”</a:t>
            </a:r>
          </a:p>
          <a:p>
            <a:pPr marL="45720" indent="0">
              <a:buNone/>
            </a:pPr>
            <a:r>
              <a:rPr lang="en-US" sz="3600" dirty="0">
                <a:solidFill>
                  <a:schemeClr val="accent5">
                    <a:lumMod val="50000"/>
                  </a:schemeClr>
                </a:solidFill>
              </a:rPr>
              <a:t>	</a:t>
            </a:r>
            <a:r>
              <a:rPr lang="en-US" sz="3600" dirty="0" smtClean="0">
                <a:solidFill>
                  <a:schemeClr val="accent5">
                    <a:lumMod val="50000"/>
                  </a:schemeClr>
                </a:solidFill>
              </a:rPr>
              <a:t>						-Georg Cantor</a:t>
            </a:r>
          </a:p>
        </p:txBody>
      </p:sp>
    </p:spTree>
    <p:extLst>
      <p:ext uri="{BB962C8B-B14F-4D97-AF65-F5344CB8AC3E}">
        <p14:creationId xmlns:p14="http://schemas.microsoft.com/office/powerpoint/2010/main" val="18982771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Cantor and the Continuum (1873)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Cantor designated the Infinity of the Natural numbers using the “transfinite” number  </a:t>
                </a:r>
                <a:r>
                  <a:rPr lang="en-US" sz="2800" dirty="0" smtClean="0">
                    <a:solidFill>
                      <a:schemeClr val="accent5">
                        <a:lumMod val="50000"/>
                      </a:schemeClr>
                    </a:solidFill>
                  </a:rPr>
                  <a:t> </a:t>
                </a:r>
                <a14:m>
                  <m:oMath xmlns:m="http://schemas.openxmlformats.org/officeDocument/2006/math">
                    <m:r>
                      <a:rPr lang="he-IL" sz="2800" i="1" smtClean="0">
                        <a:solidFill>
                          <a:schemeClr val="accent5">
                            <a:lumMod val="50000"/>
                          </a:schemeClr>
                        </a:solidFill>
                        <a:latin typeface="Cambria Math" panose="02040503050406030204" pitchFamily="18" charset="0"/>
                      </a:rPr>
                      <m:t>א</m:t>
                    </m:r>
                  </m:oMath>
                </a14:m>
                <a:r>
                  <a:rPr lang="en-US" sz="2800" baseline="-25000" dirty="0" smtClean="0">
                    <a:solidFill>
                      <a:schemeClr val="accent5">
                        <a:lumMod val="50000"/>
                      </a:schemeClr>
                    </a:solidFill>
                  </a:rPr>
                  <a:t>o</a:t>
                </a:r>
              </a:p>
              <a:p>
                <a:r>
                  <a:rPr lang="en-US" dirty="0" smtClean="0"/>
                  <a:t>The Infinite set represented by the Real numbers as the “continuum”, denoted by the transfinite number </a:t>
                </a:r>
                <a:r>
                  <a:rPr lang="en-US" sz="3200" i="1" dirty="0" smtClean="0">
                    <a:solidFill>
                      <a:schemeClr val="accent5">
                        <a:lumMod val="50000"/>
                      </a:schemeClr>
                    </a:solidFill>
                  </a:rPr>
                  <a:t>c</a:t>
                </a:r>
              </a:p>
              <a:p>
                <a:endParaRPr lang="en-US" dirty="0" smtClean="0"/>
              </a:p>
              <a:p>
                <a:pPr marL="45720" indent="0" algn="ctr">
                  <a:buNone/>
                </a:pPr>
                <a:r>
                  <a:rPr lang="en-US" dirty="0" smtClean="0"/>
                  <a:t>What questions does this make you have?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1964"/>
                </a:stretch>
              </a:blipFill>
            </p:spPr>
            <p:txBody>
              <a:bodyPr/>
              <a:lstStyle/>
              <a:p>
                <a:r>
                  <a:rPr lang="en-US">
                    <a:noFill/>
                  </a:rPr>
                  <a:t> </a:t>
                </a:r>
              </a:p>
            </p:txBody>
          </p:sp>
        </mc:Fallback>
      </mc:AlternateContent>
    </p:spTree>
    <p:extLst>
      <p:ext uri="{BB962C8B-B14F-4D97-AF65-F5344CB8AC3E}">
        <p14:creationId xmlns:p14="http://schemas.microsoft.com/office/powerpoint/2010/main" val="2021130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135" y="296562"/>
            <a:ext cx="9875520" cy="1356360"/>
          </a:xfrm>
        </p:spPr>
        <p:txBody>
          <a:bodyPr/>
          <a:lstStyle/>
          <a:p>
            <a:r>
              <a:rPr lang="en-US" dirty="0" smtClean="0"/>
              <a:t>Questions, Questions,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37411" y="3435178"/>
                <a:ext cx="9872871" cy="2940908"/>
              </a:xfrm>
            </p:spPr>
            <p:txBody>
              <a:bodyPr>
                <a:normAutofit fontScale="92500" lnSpcReduction="20000"/>
              </a:bodyPr>
              <a:lstStyle/>
              <a:p>
                <a:pPr marL="45720" indent="0" algn="ctr">
                  <a:buNone/>
                </a:pPr>
                <a:r>
                  <a:rPr lang="en-US" sz="3900" dirty="0" smtClean="0"/>
                  <a:t>Some answers</a:t>
                </a:r>
              </a:p>
              <a:p>
                <a:r>
                  <a:rPr lang="en-US" dirty="0" smtClean="0"/>
                  <a:t>No.* </a:t>
                </a:r>
              </a:p>
              <a:p>
                <a:pPr lvl="1"/>
                <a:r>
                  <a:rPr lang="en-US" dirty="0" smtClean="0"/>
                  <a:t>The </a:t>
                </a:r>
                <a:r>
                  <a:rPr lang="en-US" dirty="0" smtClean="0">
                    <a:solidFill>
                      <a:schemeClr val="accent5">
                        <a:lumMod val="50000"/>
                      </a:schemeClr>
                    </a:solidFill>
                  </a:rPr>
                  <a:t>Power Set </a:t>
                </a:r>
                <a:r>
                  <a:rPr lang="en-US" dirty="0" smtClean="0"/>
                  <a:t>of the Natural numbers </a:t>
                </a:r>
                <a:r>
                  <a:rPr lang="en-US" i="1" dirty="0" smtClean="0"/>
                  <a:t>P(N)</a:t>
                </a:r>
                <a:r>
                  <a:rPr lang="en-US" dirty="0" smtClean="0"/>
                  <a:t>, the next larger infinity, is the Real numbers.</a:t>
                </a:r>
                <a:endParaRPr lang="en-US" baseline="-25000" dirty="0" smtClean="0">
                  <a:solidFill>
                    <a:schemeClr val="accent1"/>
                  </a:solidFill>
                </a:endParaRPr>
              </a:p>
              <a:p>
                <a:r>
                  <a:rPr lang="en-US" sz="2400" dirty="0" smtClean="0"/>
                  <a:t>Yes.</a:t>
                </a:r>
              </a:p>
              <a:p>
                <a:pPr lvl="1"/>
                <a:r>
                  <a:rPr lang="en-US" i="1" dirty="0" smtClean="0"/>
                  <a:t>P(P(N))=P(R)=</a:t>
                </a:r>
                <a:r>
                  <a:rPr lang="en-US" dirty="0"/>
                  <a:t> </a:t>
                </a:r>
                <a14:m>
                  <m:oMath xmlns:m="http://schemas.openxmlformats.org/officeDocument/2006/math">
                    <m:r>
                      <a:rPr lang="he-IL" i="1">
                        <a:latin typeface="Cambria Math" panose="02040503050406030204" pitchFamily="18" charset="0"/>
                      </a:rPr>
                      <m:t>א</m:t>
                    </m:r>
                    <m:r>
                      <a:rPr lang="en-US" baseline="-25000">
                        <a:latin typeface="Cambria Math" panose="02040503050406030204" pitchFamily="18" charset="0"/>
                      </a:rPr>
                      <m:t>2</m:t>
                    </m:r>
                  </m:oMath>
                </a14:m>
                <a:r>
                  <a:rPr lang="en-US" dirty="0"/>
                  <a:t> </a:t>
                </a:r>
                <a:endParaRPr lang="en-US" dirty="0" smtClean="0"/>
              </a:p>
              <a:p>
                <a:r>
                  <a:rPr lang="en-US" sz="2400" dirty="0" smtClean="0"/>
                  <a:t>Yes.</a:t>
                </a:r>
              </a:p>
              <a:p>
                <a:pPr lvl="1"/>
                <a:r>
                  <a:rPr lang="en-US" dirty="0" smtClean="0"/>
                  <a:t>Transfinite Arithmetic. Also, there is the whole topic of the Ordinal numbers and </a:t>
                </a:r>
                <a:r>
                  <a:rPr lang="en-US" dirty="0" err="1" smtClean="0"/>
                  <a:t>Transordinal</a:t>
                </a:r>
                <a:r>
                  <a:rPr lang="en-US" dirty="0" smtClean="0"/>
                  <a:t> numbers.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37411" y="3435178"/>
                <a:ext cx="9872871" cy="2940908"/>
              </a:xfrm>
              <a:blipFill rotWithShape="0">
                <a:blip r:embed="rId2"/>
                <a:stretch>
                  <a:fillRect t="-80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2"/>
              <p:cNvSpPr txBox="1">
                <a:spLocks/>
              </p:cNvSpPr>
              <p:nvPr/>
            </p:nvSpPr>
            <p:spPr>
              <a:xfrm>
                <a:off x="1245972" y="1526058"/>
                <a:ext cx="9872871" cy="1781432"/>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dirty="0" smtClean="0"/>
                  <a:t>Are there levels of infinity between </a:t>
                </a:r>
                <a14:m>
                  <m:oMath xmlns:m="http://schemas.openxmlformats.org/officeDocument/2006/math">
                    <m:r>
                      <a:rPr lang="he-IL" sz="2400" i="1">
                        <a:latin typeface="Cambria Math" panose="02040503050406030204" pitchFamily="18" charset="0"/>
                      </a:rPr>
                      <m:t>א</m:t>
                    </m:r>
                  </m:oMath>
                </a14:m>
                <a:r>
                  <a:rPr lang="en-US" sz="2400" baseline="-25000" dirty="0" smtClean="0"/>
                  <a:t>o</a:t>
                </a:r>
                <a:r>
                  <a:rPr lang="en-US" sz="2400" dirty="0" smtClean="0"/>
                  <a:t> and </a:t>
                </a:r>
                <a:r>
                  <a:rPr lang="en-US" sz="2400" i="1" dirty="0" smtClean="0"/>
                  <a:t>c</a:t>
                </a:r>
                <a:r>
                  <a:rPr lang="en-US" sz="2400" dirty="0" smtClean="0"/>
                  <a:t>? </a:t>
                </a:r>
              </a:p>
              <a:p>
                <a:r>
                  <a:rPr lang="en-US" sz="2400" dirty="0" smtClean="0"/>
                  <a:t>Are there higher levels of infinity? </a:t>
                </a:r>
                <a14:m>
                  <m:oMath xmlns:m="http://schemas.openxmlformats.org/officeDocument/2006/math">
                    <m:r>
                      <a:rPr lang="he-IL" sz="2400" i="1">
                        <a:latin typeface="Cambria Math" panose="02040503050406030204" pitchFamily="18" charset="0"/>
                      </a:rPr>
                      <m:t>א</m:t>
                    </m:r>
                    <m:r>
                      <a:rPr lang="en-US" sz="2400" baseline="-25000" smtClean="0">
                        <a:latin typeface="Cambria Math" panose="02040503050406030204" pitchFamily="18" charset="0"/>
                      </a:rPr>
                      <m:t>2</m:t>
                    </m:r>
                  </m:oMath>
                </a14:m>
                <a:r>
                  <a:rPr lang="en-US" sz="2400" dirty="0" smtClean="0"/>
                  <a:t> ,</a:t>
                </a:r>
                <a:r>
                  <a:rPr lang="he-IL" sz="2400" dirty="0"/>
                  <a:t> </a:t>
                </a:r>
                <a14:m>
                  <m:oMath xmlns:m="http://schemas.openxmlformats.org/officeDocument/2006/math">
                    <m:r>
                      <a:rPr lang="he-IL" sz="2400" i="1">
                        <a:latin typeface="Cambria Math" panose="02040503050406030204" pitchFamily="18" charset="0"/>
                      </a:rPr>
                      <m:t>א</m:t>
                    </m:r>
                    <m:r>
                      <a:rPr lang="en-US" sz="2400" baseline="-25000" smtClean="0">
                        <a:latin typeface="Cambria Math" panose="02040503050406030204" pitchFamily="18" charset="0"/>
                      </a:rPr>
                      <m:t>3</m:t>
                    </m:r>
                  </m:oMath>
                </a14:m>
                <a:r>
                  <a:rPr lang="en-US" sz="2400" dirty="0" smtClean="0"/>
                  <a:t> , etc.</a:t>
                </a:r>
              </a:p>
              <a:p>
                <a:r>
                  <a:rPr lang="en-US" sz="2400" dirty="0" smtClean="0"/>
                  <a:t>Can you do mathematics on these new transfinite numbers?</a:t>
                </a:r>
                <a:r>
                  <a:rPr lang="en-US" dirty="0" smtClean="0"/>
                  <a:t> </a:t>
                </a:r>
                <a:endParaRPr lang="en-US" dirty="0"/>
              </a:p>
            </p:txBody>
          </p:sp>
        </mc:Choice>
        <mc:Fallback xmlns="">
          <p:sp>
            <p:nvSpPr>
              <p:cNvPr id="4" name="Content Placeholder 2"/>
              <p:cNvSpPr txBox="1">
                <a:spLocks noRot="1" noChangeAspect="1" noMove="1" noResize="1" noEditPoints="1" noAdjustHandles="1" noChangeArrowheads="1" noChangeShapeType="1" noTextEdit="1"/>
              </p:cNvSpPr>
              <p:nvPr/>
            </p:nvSpPr>
            <p:spPr>
              <a:xfrm>
                <a:off x="1245972" y="1526058"/>
                <a:ext cx="9872871" cy="1781432"/>
              </a:xfrm>
              <a:prstGeom prst="rect">
                <a:avLst/>
              </a:prstGeom>
              <a:blipFill rotWithShape="0">
                <a:blip r:embed="rId3"/>
                <a:stretch>
                  <a:fillRect l="-123" t="-2389"/>
                </a:stretch>
              </a:blipFill>
            </p:spPr>
            <p:txBody>
              <a:bodyPr/>
              <a:lstStyle/>
              <a:p>
                <a:r>
                  <a:rPr lang="en-US">
                    <a:noFill/>
                  </a:rPr>
                  <a:t> </a:t>
                </a:r>
              </a:p>
            </p:txBody>
          </p:sp>
        </mc:Fallback>
      </mc:AlternateContent>
    </p:spTree>
    <p:extLst>
      <p:ext uri="{BB962C8B-B14F-4D97-AF65-F5344CB8AC3E}">
        <p14:creationId xmlns:p14="http://schemas.microsoft.com/office/powerpoint/2010/main" val="38098831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9519" y="1688757"/>
            <a:ext cx="9872871" cy="5379308"/>
          </a:xfrm>
        </p:spPr>
        <p:txBody>
          <a:bodyPr/>
          <a:lstStyle/>
          <a:p>
            <a:pPr marL="45720" indent="0">
              <a:buNone/>
            </a:pPr>
            <a:r>
              <a:rPr lang="en-US" sz="3200" i="1" dirty="0"/>
              <a:t>I </a:t>
            </a:r>
            <a:r>
              <a:rPr lang="en-US" sz="3200" i="1" dirty="0" smtClean="0"/>
              <a:t>realize </a:t>
            </a:r>
            <a:r>
              <a:rPr lang="en-US" sz="3200" i="1" dirty="0"/>
              <a:t>that in this undertaking I place myself in a certain opposition to views widely held concerning the mathematical infinite and to opinions frequently defended on the nature of numbers.</a:t>
            </a:r>
            <a:r>
              <a:rPr lang="en-US" dirty="0"/>
              <a:t/>
            </a:r>
            <a:br>
              <a:rPr lang="en-US" dirty="0"/>
            </a:br>
            <a:endParaRPr lang="en-US" dirty="0" smtClean="0"/>
          </a:p>
          <a:p>
            <a:pPr marL="45720" indent="0">
              <a:buNone/>
            </a:pPr>
            <a:endParaRPr lang="en-US" dirty="0"/>
          </a:p>
          <a:p>
            <a:pPr marL="45720" indent="0">
              <a:buNone/>
            </a:pPr>
            <a:r>
              <a:rPr lang="en-US" dirty="0"/>
              <a:t>	</a:t>
            </a:r>
            <a:r>
              <a:rPr lang="en-US" dirty="0" smtClean="0"/>
              <a:t>							Georg Cantor</a:t>
            </a:r>
            <a:endParaRPr lang="en-US" dirty="0"/>
          </a:p>
        </p:txBody>
      </p:sp>
    </p:spTree>
    <p:extLst>
      <p:ext uri="{BB962C8B-B14F-4D97-AF65-F5344CB8AC3E}">
        <p14:creationId xmlns:p14="http://schemas.microsoft.com/office/powerpoint/2010/main" val="13278615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Reactions to all this Infinity Craziness</a:t>
            </a:r>
            <a:endParaRPr lang="en-US" dirty="0"/>
          </a:p>
        </p:txBody>
      </p:sp>
      <p:sp>
        <p:nvSpPr>
          <p:cNvPr id="3" name="Content Placeholder 2"/>
          <p:cNvSpPr>
            <a:spLocks noGrp="1"/>
          </p:cNvSpPr>
          <p:nvPr>
            <p:ph idx="1"/>
          </p:nvPr>
        </p:nvSpPr>
        <p:spPr/>
        <p:txBody>
          <a:bodyPr/>
          <a:lstStyle/>
          <a:p>
            <a:r>
              <a:rPr lang="en-US" dirty="0" smtClean="0"/>
              <a:t>Some mathematicians loved it (like me)!</a:t>
            </a:r>
          </a:p>
          <a:p>
            <a:pPr marL="45720" indent="0">
              <a:buNone/>
            </a:pPr>
            <a:r>
              <a:rPr lang="en-US" b="1" dirty="0" smtClean="0"/>
              <a:t>“No </a:t>
            </a:r>
            <a:r>
              <a:rPr lang="en-US" b="1" dirty="0"/>
              <a:t>one shall expel us from the </a:t>
            </a:r>
            <a:r>
              <a:rPr lang="en-US" b="1" dirty="0" smtClean="0"/>
              <a:t>Paradise </a:t>
            </a:r>
            <a:r>
              <a:rPr lang="en-US" b="1" dirty="0"/>
              <a:t>that Cantor has created. </a:t>
            </a:r>
            <a:r>
              <a:rPr lang="en-US" b="1" dirty="0" smtClean="0"/>
              <a:t>“</a:t>
            </a:r>
          </a:p>
          <a:p>
            <a:pPr marL="45720" indent="0">
              <a:buNone/>
            </a:pPr>
            <a:r>
              <a:rPr lang="en-US" b="1" dirty="0"/>
              <a:t>	</a:t>
            </a:r>
            <a:r>
              <a:rPr lang="en-US" b="1" dirty="0" smtClean="0"/>
              <a:t>						-David Hilbert, </a:t>
            </a:r>
            <a:r>
              <a:rPr lang="en-US" dirty="0"/>
              <a:t>	</a:t>
            </a:r>
          </a:p>
          <a:p>
            <a:pPr marL="45720" indent="0">
              <a:buNone/>
            </a:pPr>
            <a:endParaRPr lang="en-US" dirty="0" smtClean="0"/>
          </a:p>
          <a:p>
            <a:r>
              <a:rPr lang="en-US" dirty="0" smtClean="0"/>
              <a:t>Some hated it.</a:t>
            </a:r>
          </a:p>
          <a:p>
            <a:pPr marL="45720" indent="0">
              <a:buNone/>
            </a:pPr>
            <a:r>
              <a:rPr lang="en-US" dirty="0" smtClean="0"/>
              <a:t>“God </a:t>
            </a:r>
            <a:r>
              <a:rPr lang="en-US" dirty="0"/>
              <a:t>made the integers, all the rest is the work of man</a:t>
            </a:r>
            <a:r>
              <a:rPr lang="en-US" dirty="0" smtClean="0"/>
              <a:t>.”</a:t>
            </a:r>
          </a:p>
          <a:p>
            <a:pPr marL="45720" indent="0">
              <a:buNone/>
            </a:pPr>
            <a:r>
              <a:rPr lang="en-US" dirty="0"/>
              <a:t>	</a:t>
            </a:r>
            <a:r>
              <a:rPr lang="en-US" dirty="0" smtClean="0"/>
              <a:t>						- Leopold </a:t>
            </a:r>
            <a:r>
              <a:rPr lang="en-US" dirty="0" err="1" smtClean="0"/>
              <a:t>Kronecker</a:t>
            </a:r>
            <a:endParaRPr lang="en-US" dirty="0"/>
          </a:p>
          <a:p>
            <a:pPr marL="45720" indent="0">
              <a:buNone/>
            </a:pPr>
            <a:endParaRPr lang="en-US" dirty="0"/>
          </a:p>
        </p:txBody>
      </p:sp>
    </p:spTree>
    <p:extLst>
      <p:ext uri="{BB962C8B-B14F-4D97-AF65-F5344CB8AC3E}">
        <p14:creationId xmlns:p14="http://schemas.microsoft.com/office/powerpoint/2010/main" val="24779781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1447800"/>
          </a:xfrm>
        </p:spPr>
        <p:txBody>
          <a:bodyPr/>
          <a:lstStyle/>
          <a:p>
            <a:pPr algn="ctr"/>
            <a:r>
              <a:rPr lang="en-US" dirty="0" smtClean="0"/>
              <a:t>*The Continuum Hypothesis (CH)</a:t>
            </a:r>
            <a:br>
              <a:rPr lang="en-US" dirty="0" smtClean="0"/>
            </a:br>
            <a:r>
              <a:rPr lang="en-US" sz="3200" dirty="0" smtClean="0"/>
              <a:t>Georg Cantor, 1878</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203314" y="2524896"/>
                <a:ext cx="9872871" cy="4333104"/>
              </a:xfrm>
            </p:spPr>
            <p:txBody>
              <a:bodyPr>
                <a:normAutofit/>
              </a:bodyPr>
              <a:lstStyle/>
              <a:p>
                <a:r>
                  <a:rPr lang="en-US" sz="2400" dirty="0" smtClean="0">
                    <a:solidFill>
                      <a:schemeClr val="accent1"/>
                    </a:solidFill>
                  </a:rPr>
                  <a:t>There is no set whose </a:t>
                </a:r>
                <a:r>
                  <a:rPr lang="en-US" sz="2400" dirty="0">
                    <a:solidFill>
                      <a:schemeClr val="accent1"/>
                    </a:solidFill>
                    <a:hlinkClick r:id="rId2" tooltip="Cardinality"/>
                  </a:rPr>
                  <a:t>cardinality</a:t>
                </a:r>
                <a:r>
                  <a:rPr lang="en-US" sz="2400" dirty="0">
                    <a:solidFill>
                      <a:schemeClr val="accent1"/>
                    </a:solidFill>
                  </a:rPr>
                  <a:t> is strictly between that of the </a:t>
                </a:r>
                <a:r>
                  <a:rPr lang="en-US" sz="2400" dirty="0">
                    <a:solidFill>
                      <a:schemeClr val="accent1"/>
                    </a:solidFill>
                    <a:hlinkClick r:id="rId3" tooltip="Integer"/>
                  </a:rPr>
                  <a:t>integers</a:t>
                </a:r>
                <a:r>
                  <a:rPr lang="en-US" sz="2400" dirty="0">
                    <a:solidFill>
                      <a:schemeClr val="accent1"/>
                    </a:solidFill>
                  </a:rPr>
                  <a:t> and the </a:t>
                </a:r>
                <a:r>
                  <a:rPr lang="en-US" sz="2400" dirty="0">
                    <a:solidFill>
                      <a:schemeClr val="accent1"/>
                    </a:solidFill>
                    <a:hlinkClick r:id="rId4" tooltip="Real number"/>
                  </a:rPr>
                  <a:t>real numbers</a:t>
                </a:r>
                <a:r>
                  <a:rPr lang="en-US" sz="2400" dirty="0" smtClean="0">
                    <a:solidFill>
                      <a:schemeClr val="accent1"/>
                    </a:solidFill>
                  </a:rPr>
                  <a:t>.</a:t>
                </a:r>
              </a:p>
              <a:p>
                <a14:m>
                  <m:oMath xmlns:m="http://schemas.openxmlformats.org/officeDocument/2006/math">
                    <m:r>
                      <a:rPr lang="he-IL" sz="2400" i="1">
                        <a:solidFill>
                          <a:schemeClr val="accent1"/>
                        </a:solidFill>
                        <a:latin typeface="Cambria Math" panose="02040503050406030204" pitchFamily="18" charset="0"/>
                      </a:rPr>
                      <m:t>א</m:t>
                    </m:r>
                  </m:oMath>
                </a14:m>
                <a:r>
                  <a:rPr lang="en-US" sz="2400" baseline="-25000" dirty="0">
                    <a:solidFill>
                      <a:schemeClr val="accent1"/>
                    </a:solidFill>
                  </a:rPr>
                  <a:t>o</a:t>
                </a:r>
                <a:r>
                  <a:rPr lang="en-US" sz="2400" dirty="0">
                    <a:solidFill>
                      <a:schemeClr val="accent1"/>
                    </a:solidFill>
                  </a:rPr>
                  <a:t> =</a:t>
                </a:r>
                <a:r>
                  <a:rPr lang="en-US" sz="2400" dirty="0" smtClean="0">
                    <a:solidFill>
                      <a:schemeClr val="accent1"/>
                    </a:solidFill>
                  </a:rPr>
                  <a:t> </a:t>
                </a:r>
                <a:r>
                  <a:rPr lang="en-US" sz="2400" i="1" dirty="0" smtClean="0">
                    <a:solidFill>
                      <a:schemeClr val="accent1"/>
                    </a:solidFill>
                  </a:rPr>
                  <a:t>c = </a:t>
                </a:r>
                <a14:m>
                  <m:oMath xmlns:m="http://schemas.openxmlformats.org/officeDocument/2006/math">
                    <m:d>
                      <m:dPr>
                        <m:begChr m:val="|"/>
                        <m:endChr m:val="|"/>
                        <m:ctrlPr>
                          <a:rPr lang="en-US" sz="2400" i="1" smtClean="0">
                            <a:solidFill>
                              <a:schemeClr val="accent1"/>
                            </a:solidFill>
                            <a:latin typeface="Cambria Math" panose="02040503050406030204" pitchFamily="18" charset="0"/>
                          </a:rPr>
                        </m:ctrlPr>
                      </m:dPr>
                      <m:e>
                        <m:r>
                          <a:rPr lang="en-US" sz="2400" b="0" i="1" smtClean="0">
                            <a:solidFill>
                              <a:schemeClr val="accent1"/>
                            </a:solidFill>
                            <a:latin typeface="Cambria Math" panose="02040503050406030204" pitchFamily="18" charset="0"/>
                          </a:rPr>
                          <m:t>𝑅</m:t>
                        </m:r>
                      </m:e>
                    </m:d>
                  </m:oMath>
                </a14:m>
                <a:endParaRPr lang="en-US" sz="2400" dirty="0" smtClean="0">
                  <a:solidFill>
                    <a:schemeClr val="accent1"/>
                  </a:solidFill>
                </a:endParaRPr>
              </a:p>
              <a:p>
                <a:r>
                  <a:rPr lang="en-US" sz="2400" dirty="0" smtClean="0">
                    <a:solidFill>
                      <a:schemeClr val="accent1"/>
                    </a:solidFill>
                  </a:rPr>
                  <a:t>This all hinges on the </a:t>
                </a:r>
                <a:r>
                  <a:rPr lang="en-US" sz="2400" i="1" dirty="0" smtClean="0">
                    <a:solidFill>
                      <a:schemeClr val="accent1"/>
                    </a:solidFill>
                  </a:rPr>
                  <a:t>Axiom of Choice. </a:t>
                </a:r>
                <a:r>
                  <a:rPr lang="en-US" sz="2400" dirty="0" err="1" smtClean="0">
                    <a:solidFill>
                      <a:schemeClr val="accent1"/>
                    </a:solidFill>
                  </a:rPr>
                  <a:t>Zermelo</a:t>
                </a:r>
                <a:r>
                  <a:rPr lang="en-US" sz="2400" dirty="0" smtClean="0">
                    <a:solidFill>
                      <a:schemeClr val="accent1"/>
                    </a:solidFill>
                  </a:rPr>
                  <a:t> </a:t>
                </a:r>
                <a:r>
                  <a:rPr lang="en-US" sz="2400" dirty="0">
                    <a:solidFill>
                      <a:schemeClr val="accent1"/>
                    </a:solidFill>
                  </a:rPr>
                  <a:t>in </a:t>
                </a:r>
                <a:r>
                  <a:rPr lang="en-US" sz="2400" dirty="0" smtClean="0">
                    <a:solidFill>
                      <a:schemeClr val="accent1"/>
                    </a:solidFill>
                  </a:rPr>
                  <a:t>1904: </a:t>
                </a:r>
                <a:r>
                  <a:rPr lang="en-US" sz="2400" dirty="0">
                    <a:solidFill>
                      <a:schemeClr val="accent1"/>
                    </a:solidFill>
                  </a:rPr>
                  <a:t>given any </a:t>
                </a:r>
                <a:r>
                  <a:rPr lang="en-US" sz="2400" dirty="0">
                    <a:solidFill>
                      <a:schemeClr val="accent1"/>
                    </a:solidFill>
                    <a:hlinkClick r:id="rId5"/>
                  </a:rPr>
                  <a:t>set</a:t>
                </a:r>
                <a:r>
                  <a:rPr lang="en-US" sz="2400" dirty="0">
                    <a:solidFill>
                      <a:schemeClr val="accent1"/>
                    </a:solidFill>
                  </a:rPr>
                  <a:t> of mutually </a:t>
                </a:r>
                <a:r>
                  <a:rPr lang="en-US" sz="2400" dirty="0">
                    <a:solidFill>
                      <a:schemeClr val="accent1"/>
                    </a:solidFill>
                    <a:hlinkClick r:id="rId6"/>
                  </a:rPr>
                  <a:t>disjoint</a:t>
                </a:r>
                <a:r>
                  <a:rPr lang="en-US" sz="2400" dirty="0">
                    <a:solidFill>
                      <a:schemeClr val="accent1"/>
                    </a:solidFill>
                  </a:rPr>
                  <a:t> nonempty </a:t>
                </a:r>
                <a:r>
                  <a:rPr lang="en-US" sz="2400" dirty="0">
                    <a:solidFill>
                      <a:schemeClr val="accent1"/>
                    </a:solidFill>
                    <a:hlinkClick r:id="rId5"/>
                  </a:rPr>
                  <a:t>sets</a:t>
                </a:r>
                <a:r>
                  <a:rPr lang="en-US" sz="2400" dirty="0">
                    <a:solidFill>
                      <a:schemeClr val="accent1"/>
                    </a:solidFill>
                  </a:rPr>
                  <a:t>, there exists at least one </a:t>
                </a:r>
                <a:r>
                  <a:rPr lang="en-US" sz="2400" dirty="0">
                    <a:solidFill>
                      <a:schemeClr val="accent1"/>
                    </a:solidFill>
                    <a:hlinkClick r:id="rId5"/>
                  </a:rPr>
                  <a:t>set</a:t>
                </a:r>
                <a:r>
                  <a:rPr lang="en-US" sz="2400" dirty="0">
                    <a:solidFill>
                      <a:schemeClr val="accent1"/>
                    </a:solidFill>
                  </a:rPr>
                  <a:t> that contains </a:t>
                </a:r>
                <a:r>
                  <a:rPr lang="en-US" sz="2400" dirty="0">
                    <a:solidFill>
                      <a:schemeClr val="accent1"/>
                    </a:solidFill>
                    <a:hlinkClick r:id="rId7"/>
                  </a:rPr>
                  <a:t>exactly </a:t>
                </a:r>
                <a:r>
                  <a:rPr lang="en-US" sz="2400" dirty="0" smtClean="0">
                    <a:solidFill>
                      <a:schemeClr val="accent1"/>
                    </a:solidFill>
                    <a:hlinkClick r:id="rId7"/>
                  </a:rPr>
                  <a:t>one</a:t>
                </a:r>
                <a:r>
                  <a:rPr lang="en-US" sz="2400" dirty="0" smtClean="0">
                    <a:solidFill>
                      <a:schemeClr val="accent1"/>
                    </a:solidFill>
                  </a:rPr>
                  <a:t> element </a:t>
                </a:r>
                <a:r>
                  <a:rPr lang="en-US" sz="2400" dirty="0">
                    <a:solidFill>
                      <a:schemeClr val="accent1"/>
                    </a:solidFill>
                  </a:rPr>
                  <a:t>in common with each of the nonempty </a:t>
                </a:r>
                <a:r>
                  <a:rPr lang="en-US" sz="2400" dirty="0">
                    <a:solidFill>
                      <a:schemeClr val="accent1"/>
                    </a:solidFill>
                    <a:hlinkClick r:id="rId5"/>
                  </a:rPr>
                  <a:t>sets</a:t>
                </a:r>
                <a:r>
                  <a:rPr lang="en-US" sz="2400" dirty="0" smtClean="0">
                    <a:solidFill>
                      <a:schemeClr val="accent1"/>
                    </a:solidFill>
                  </a:rPr>
                  <a:t>.</a:t>
                </a:r>
              </a:p>
              <a:p>
                <a:r>
                  <a:rPr lang="en-US" sz="2400" dirty="0" smtClean="0"/>
                  <a:t>But this is controversial for infinite sets!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203314" y="2524896"/>
                <a:ext cx="9872871" cy="4333104"/>
              </a:xfrm>
              <a:blipFill rotWithShape="0">
                <a:blip r:embed="rId8"/>
                <a:stretch>
                  <a:fillRect l="-123" t="-1969" r="-1296"/>
                </a:stretch>
              </a:blipFill>
            </p:spPr>
            <p:txBody>
              <a:bodyPr/>
              <a:lstStyle/>
              <a:p>
                <a:r>
                  <a:rPr lang="en-US">
                    <a:noFill/>
                  </a:rPr>
                  <a:t> </a:t>
                </a:r>
              </a:p>
            </p:txBody>
          </p:sp>
        </mc:Fallback>
      </mc:AlternateContent>
    </p:spTree>
    <p:extLst>
      <p:ext uri="{BB962C8B-B14F-4D97-AF65-F5344CB8AC3E}">
        <p14:creationId xmlns:p14="http://schemas.microsoft.com/office/powerpoint/2010/main" val="18603467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Independence of the Axiom of Choice</a:t>
            </a:r>
            <a:endParaRPr lang="en-US" dirty="0"/>
          </a:p>
        </p:txBody>
      </p:sp>
      <p:sp>
        <p:nvSpPr>
          <p:cNvPr id="3" name="Content Placeholder 2"/>
          <p:cNvSpPr>
            <a:spLocks noGrp="1"/>
          </p:cNvSpPr>
          <p:nvPr>
            <p:ph idx="1"/>
          </p:nvPr>
        </p:nvSpPr>
        <p:spPr>
          <a:xfrm>
            <a:off x="1143000" y="1777313"/>
            <a:ext cx="9872871" cy="4491681"/>
          </a:xfrm>
        </p:spPr>
        <p:txBody>
          <a:bodyPr>
            <a:normAutofit/>
          </a:bodyPr>
          <a:lstStyle/>
          <a:p>
            <a:r>
              <a:rPr lang="en-US" dirty="0"/>
              <a:t>In 1963, Cohen proved that the Axiom of choice was </a:t>
            </a:r>
            <a:r>
              <a:rPr lang="en-US" u="sng" dirty="0">
                <a:solidFill>
                  <a:schemeClr val="accent3">
                    <a:lumMod val="75000"/>
                  </a:schemeClr>
                </a:solidFill>
              </a:rPr>
              <a:t>Independent</a:t>
            </a:r>
            <a:r>
              <a:rPr lang="en-US" dirty="0"/>
              <a:t> of standard set theory. This means you can choose to use it or not! </a:t>
            </a:r>
            <a:endParaRPr lang="en-US" dirty="0" smtClean="0"/>
          </a:p>
          <a:p>
            <a:r>
              <a:rPr lang="en-US" dirty="0" smtClean="0"/>
              <a:t>This means that, like the </a:t>
            </a:r>
            <a:r>
              <a:rPr lang="en-US" u="sng" dirty="0" smtClean="0">
                <a:solidFill>
                  <a:schemeClr val="accent2">
                    <a:lumMod val="75000"/>
                  </a:schemeClr>
                </a:solidFill>
              </a:rPr>
              <a:t>Parallel Postulate</a:t>
            </a:r>
            <a:r>
              <a:rPr lang="en-US" dirty="0" smtClean="0"/>
              <a:t>, you </a:t>
            </a:r>
            <a:r>
              <a:rPr lang="en-US" smtClean="0"/>
              <a:t>can </a:t>
            </a:r>
            <a:r>
              <a:rPr lang="en-US" b="1" smtClean="0"/>
              <a:t>choose</a:t>
            </a:r>
            <a:r>
              <a:rPr lang="en-US" smtClean="0"/>
              <a:t> </a:t>
            </a:r>
            <a:r>
              <a:rPr lang="en-US" dirty="0" smtClean="0"/>
              <a:t>to use the Axiom of Choice or not.</a:t>
            </a:r>
          </a:p>
          <a:p>
            <a:r>
              <a:rPr lang="en-US" dirty="0" smtClean="0"/>
              <a:t>With AC you get the “paradise” of </a:t>
            </a:r>
            <a:r>
              <a:rPr lang="en-US" dirty="0" err="1" smtClean="0"/>
              <a:t>Cantorian</a:t>
            </a:r>
            <a:r>
              <a:rPr lang="en-US" dirty="0" smtClean="0"/>
              <a:t> Set Theory and the Theory of the Infinite.</a:t>
            </a:r>
          </a:p>
          <a:p>
            <a:r>
              <a:rPr lang="en-US" dirty="0" smtClean="0"/>
              <a:t>Without AC you still have all of arithmetic, but do you lose transfinite sets?</a:t>
            </a:r>
          </a:p>
          <a:p>
            <a:pPr lvl="1"/>
            <a:r>
              <a:rPr lang="en-US" dirty="0" smtClean="0"/>
              <a:t>Not necessarily. We only lose Cantor’s style of proof that the Real number are uncountable. There might be another proof “out there” that does not rely on AC.</a:t>
            </a:r>
          </a:p>
          <a:p>
            <a:pPr marL="274320" lvl="1" indent="0">
              <a:buNone/>
            </a:pPr>
            <a:endParaRPr lang="en-US" dirty="0" smtClean="0"/>
          </a:p>
          <a:p>
            <a:pPr marL="274320" lvl="1" indent="0" algn="ctr">
              <a:buNone/>
            </a:pPr>
            <a:r>
              <a:rPr lang="en-US" sz="3600" i="1" dirty="0" smtClean="0">
                <a:solidFill>
                  <a:schemeClr val="accent5">
                    <a:lumMod val="50000"/>
                  </a:schemeClr>
                </a:solidFill>
              </a:rPr>
              <a:t>What do you think?    AC or no AC?</a:t>
            </a:r>
            <a:endParaRPr lang="en-US" sz="3600" i="1" dirty="0">
              <a:solidFill>
                <a:schemeClr val="accent5">
                  <a:lumMod val="50000"/>
                </a:schemeClr>
              </a:solidFill>
            </a:endParaRPr>
          </a:p>
          <a:p>
            <a:endParaRPr lang="en-US" dirty="0"/>
          </a:p>
        </p:txBody>
      </p:sp>
    </p:spTree>
    <p:extLst>
      <p:ext uri="{BB962C8B-B14F-4D97-AF65-F5344CB8AC3E}">
        <p14:creationId xmlns:p14="http://schemas.microsoft.com/office/powerpoint/2010/main" val="1915686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421" y="350292"/>
            <a:ext cx="9875520" cy="1356360"/>
          </a:xfrm>
        </p:spPr>
        <p:txBody>
          <a:bodyPr/>
          <a:lstStyle/>
          <a:p>
            <a:r>
              <a:rPr lang="en-US" dirty="0" smtClean="0"/>
              <a:t>Examples of Venn Diagrams: finite sets</a:t>
            </a:r>
            <a:endParaRPr lang="en-US" dirty="0"/>
          </a:p>
        </p:txBody>
      </p:sp>
      <p:pic>
        <p:nvPicPr>
          <p:cNvPr id="1026" name="Picture 2" descr="http://edtechpicks.org/wp-content/uploads/2014/04/example_venn_diagram.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98593" y="1323833"/>
            <a:ext cx="7523080" cy="5272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5415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8903" y="994719"/>
            <a:ext cx="9872871" cy="4038600"/>
          </a:xfrm>
        </p:spPr>
        <p:txBody>
          <a:bodyPr>
            <a:normAutofit/>
          </a:bodyPr>
          <a:lstStyle/>
          <a:p>
            <a:pPr marL="45720" indent="0">
              <a:buNone/>
            </a:pPr>
            <a:r>
              <a:rPr lang="en-US" sz="4000" dirty="0" smtClean="0"/>
              <a:t>“Don’t always blindly follow guidance and step-by-step instructions; you might run into something interesting.”</a:t>
            </a:r>
          </a:p>
          <a:p>
            <a:pPr marL="45720" indent="0">
              <a:buNone/>
            </a:pPr>
            <a:endParaRPr lang="en-US" sz="4000" dirty="0"/>
          </a:p>
          <a:p>
            <a:pPr marL="45720" indent="0">
              <a:buNone/>
            </a:pPr>
            <a:r>
              <a:rPr lang="en-US" sz="4000" dirty="0" smtClean="0"/>
              <a:t>					-Georg Cantor</a:t>
            </a:r>
            <a:endParaRPr lang="en-US" sz="4000" dirty="0"/>
          </a:p>
        </p:txBody>
      </p:sp>
    </p:spTree>
    <p:extLst>
      <p:ext uri="{BB962C8B-B14F-4D97-AF65-F5344CB8AC3E}">
        <p14:creationId xmlns:p14="http://schemas.microsoft.com/office/powerpoint/2010/main" val="20550687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974" y="2463114"/>
            <a:ext cx="9875520" cy="1356360"/>
          </a:xfrm>
        </p:spPr>
        <p:txBody>
          <a:bodyPr>
            <a:normAutofit/>
          </a:bodyPr>
          <a:lstStyle/>
          <a:p>
            <a:r>
              <a:rPr lang="en-US" sz="8000" i="1" dirty="0" smtClean="0">
                <a:solidFill>
                  <a:srgbClr val="FF6600"/>
                </a:solidFill>
              </a:rPr>
              <a:t>AXIOM of CHOICE</a:t>
            </a:r>
            <a:endParaRPr lang="en-US" sz="8000" i="1" dirty="0">
              <a:solidFill>
                <a:srgbClr val="FF6600"/>
              </a:solidFill>
            </a:endParaRPr>
          </a:p>
        </p:txBody>
      </p:sp>
    </p:spTree>
    <p:extLst>
      <p:ext uri="{BB962C8B-B14F-4D97-AF65-F5344CB8AC3E}">
        <p14:creationId xmlns:p14="http://schemas.microsoft.com/office/powerpoint/2010/main" val="419429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9603" y="376906"/>
            <a:ext cx="9875520" cy="1356360"/>
          </a:xfrm>
        </p:spPr>
        <p:txBody>
          <a:bodyPr/>
          <a:lstStyle/>
          <a:p>
            <a:r>
              <a:rPr lang="en-US" dirty="0" smtClean="0"/>
              <a:t>Example of Venn Diagram: numbers</a:t>
            </a:r>
            <a:endParaRPr lang="en-US" dirty="0"/>
          </a:p>
        </p:txBody>
      </p:sp>
      <p:pic>
        <p:nvPicPr>
          <p:cNvPr id="2050" name="Picture 2" descr="https://s-media-cache-ak0.pinimg.com/originals/b0/86/36/b0863664ce8b6788c6c3dbd39245f4d7.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6898" y="1419367"/>
            <a:ext cx="6792562" cy="5127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000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sets further: </a:t>
            </a:r>
            <a:r>
              <a:rPr lang="en-US" dirty="0" err="1" smtClean="0"/>
              <a:t>Cantorian</a:t>
            </a:r>
            <a:r>
              <a:rPr lang="en-US" dirty="0" smtClean="0"/>
              <a:t> Set Theory</a:t>
            </a:r>
            <a:endParaRPr lang="en-US" dirty="0"/>
          </a:p>
        </p:txBody>
      </p:sp>
      <p:sp>
        <p:nvSpPr>
          <p:cNvPr id="3" name="Content Placeholder 2"/>
          <p:cNvSpPr>
            <a:spLocks noGrp="1"/>
          </p:cNvSpPr>
          <p:nvPr>
            <p:ph idx="1"/>
          </p:nvPr>
        </p:nvSpPr>
        <p:spPr>
          <a:xfrm>
            <a:off x="638033" y="1962547"/>
            <a:ext cx="7700749" cy="4353325"/>
          </a:xfrm>
        </p:spPr>
        <p:txBody>
          <a:bodyPr>
            <a:normAutofit lnSpcReduction="10000"/>
          </a:bodyPr>
          <a:lstStyle/>
          <a:p>
            <a:r>
              <a:rPr lang="en-US" sz="2800" dirty="0" smtClean="0"/>
              <a:t>Georg Cantor </a:t>
            </a:r>
          </a:p>
          <a:p>
            <a:r>
              <a:rPr lang="en-US" sz="2800" dirty="0" smtClean="0"/>
              <a:t>Born St. Petersburg, Russia 1845, Died Halle, Germany 1918</a:t>
            </a:r>
          </a:p>
          <a:p>
            <a:r>
              <a:rPr lang="en-US" sz="2800" dirty="0" smtClean="0"/>
              <a:t>Worked in: </a:t>
            </a:r>
          </a:p>
          <a:p>
            <a:pPr lvl="1"/>
            <a:r>
              <a:rPr lang="en-US" sz="2600" dirty="0" smtClean="0"/>
              <a:t>Logic, </a:t>
            </a:r>
          </a:p>
          <a:p>
            <a:pPr lvl="1"/>
            <a:r>
              <a:rPr lang="en-US" sz="2600" dirty="0" smtClean="0"/>
              <a:t>Analysis (the theoretical end of Calculus),</a:t>
            </a:r>
          </a:p>
          <a:p>
            <a:pPr lvl="1"/>
            <a:r>
              <a:rPr lang="en-US" sz="2600" dirty="0" smtClean="0"/>
              <a:t>Trigonometric series,</a:t>
            </a:r>
          </a:p>
          <a:p>
            <a:pPr lvl="1"/>
            <a:r>
              <a:rPr lang="en-US" sz="2600" dirty="0" smtClean="0"/>
              <a:t>Defined Real numbers,</a:t>
            </a:r>
          </a:p>
          <a:p>
            <a:pPr lvl="1"/>
            <a:r>
              <a:rPr lang="en-US" sz="2600" dirty="0" smtClean="0"/>
              <a:t>Transcendental numbers, </a:t>
            </a:r>
            <a:r>
              <a:rPr lang="en-US" sz="2800" dirty="0" smtClean="0"/>
              <a:t>and…</a:t>
            </a:r>
          </a:p>
          <a:p>
            <a:pPr lvl="1"/>
            <a:r>
              <a:rPr lang="en-US" sz="4000" dirty="0" smtClean="0"/>
              <a:t>Infinity</a:t>
            </a:r>
            <a:endParaRPr lang="en-US" sz="4000" dirty="0"/>
          </a:p>
        </p:txBody>
      </p:sp>
      <p:pic>
        <p:nvPicPr>
          <p:cNvPr id="4098" name="Picture 2" descr="https://tse3.mm.bing.net/th?id=OIP.yEVV0x9oRMJUiMyYFGHdzQHaJt&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0709" y="2139287"/>
            <a:ext cx="3188127" cy="4176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465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Set?</a:t>
            </a:r>
            <a:endParaRPr lang="en-US" dirty="0"/>
          </a:p>
        </p:txBody>
      </p:sp>
      <p:sp>
        <p:nvSpPr>
          <p:cNvPr id="3" name="Content Placeholder 2"/>
          <p:cNvSpPr>
            <a:spLocks noGrp="1"/>
          </p:cNvSpPr>
          <p:nvPr>
            <p:ph idx="1"/>
          </p:nvPr>
        </p:nvSpPr>
        <p:spPr>
          <a:xfrm>
            <a:off x="1365422" y="2716427"/>
            <a:ext cx="9872871" cy="4038600"/>
          </a:xfrm>
        </p:spPr>
        <p:txBody>
          <a:bodyPr>
            <a:normAutofit/>
          </a:bodyPr>
          <a:lstStyle/>
          <a:p>
            <a:pPr marL="45720" indent="0">
              <a:buNone/>
            </a:pPr>
            <a:r>
              <a:rPr lang="en-US" sz="2800" dirty="0" smtClean="0"/>
              <a:t>“A set is a Many that allows itself to be thought of as a One.”</a:t>
            </a:r>
          </a:p>
          <a:p>
            <a:pPr marL="45720" indent="0">
              <a:buNone/>
            </a:pPr>
            <a:r>
              <a:rPr lang="en-US" sz="2800" dirty="0"/>
              <a:t>	</a:t>
            </a:r>
            <a:r>
              <a:rPr lang="en-US" sz="2800" dirty="0" smtClean="0"/>
              <a:t>						-Georg Cantor</a:t>
            </a:r>
            <a:endParaRPr lang="en-US" sz="2800" dirty="0"/>
          </a:p>
        </p:txBody>
      </p:sp>
    </p:spTree>
    <p:extLst>
      <p:ext uri="{BB962C8B-B14F-4D97-AF65-F5344CB8AC3E}">
        <p14:creationId xmlns:p14="http://schemas.microsoft.com/office/powerpoint/2010/main" val="34685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Background info: sets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95785" y="2057400"/>
                <a:ext cx="11013743" cy="4038600"/>
              </a:xfrm>
            </p:spPr>
            <p:txBody>
              <a:bodyPr>
                <a:normAutofit lnSpcReduction="10000"/>
              </a:bodyPr>
              <a:lstStyle/>
              <a:p>
                <a:pPr marL="45720" indent="0">
                  <a:buNone/>
                </a:pPr>
                <a:r>
                  <a:rPr lang="en-US" sz="2800" dirty="0" smtClean="0"/>
                  <a:t>    Subset: a set made up of some or all of the elements in another set.</a:t>
                </a:r>
              </a:p>
              <a:p>
                <a:pPr marL="45720" indent="0">
                  <a:buNone/>
                </a:pPr>
                <a:r>
                  <a:rPr lang="en-US" sz="2800" dirty="0"/>
                  <a:t>	</a:t>
                </a:r>
                <a:r>
                  <a:rPr lang="en-US" sz="2800" dirty="0" smtClean="0"/>
                  <a:t>Example: the vowels (V) are a </a:t>
                </a:r>
                <a:r>
                  <a:rPr lang="en-US" sz="2800" b="1" dirty="0" smtClean="0">
                    <a:solidFill>
                      <a:schemeClr val="accent5">
                        <a:lumMod val="50000"/>
                      </a:schemeClr>
                    </a:solidFill>
                  </a:rPr>
                  <a:t>proper subset </a:t>
                </a:r>
                <a:r>
                  <a:rPr lang="en-US" sz="2800" dirty="0" smtClean="0"/>
                  <a:t>of the alphabet (A).</a:t>
                </a:r>
              </a:p>
              <a:p>
                <a:pPr marL="274320" lvl="1" indent="0">
                  <a:buNone/>
                </a:pPr>
                <a:r>
                  <a:rPr lang="en-US" sz="2800" dirty="0" smtClean="0"/>
                  <a:t>					</a:t>
                </a:r>
              </a:p>
              <a:p>
                <a:pPr marL="274320" lvl="1" indent="0">
                  <a:buNone/>
                </a:pPr>
                <a:r>
                  <a:rPr lang="en-US" sz="2800" dirty="0"/>
                  <a:t>	</a:t>
                </a:r>
                <a:r>
                  <a:rPr lang="en-US" sz="2800" dirty="0" smtClean="0"/>
                  <a:t>					A </a:t>
                </a:r>
                <a14:m>
                  <m:oMath xmlns:m="http://schemas.openxmlformats.org/officeDocument/2006/math">
                    <m:r>
                      <a:rPr lang="en-US" sz="2800" i="1" dirty="0" smtClean="0">
                        <a:latin typeface="Cambria Math" panose="02040503050406030204" pitchFamily="18" charset="0"/>
                      </a:rPr>
                      <m:t>⊊</m:t>
                    </m:r>
                  </m:oMath>
                </a14:m>
                <a:r>
                  <a:rPr lang="en-US" sz="2800" dirty="0" smtClean="0"/>
                  <a:t> V</a:t>
                </a:r>
                <a:endParaRPr lang="en-US" sz="2800" dirty="0"/>
              </a:p>
              <a:p>
                <a:pPr marL="274320" lvl="1" indent="0">
                  <a:buNone/>
                </a:pPr>
                <a:endParaRPr lang="en-US" dirty="0" smtClean="0"/>
              </a:p>
              <a:p>
                <a:pPr marL="274320" lvl="1" indent="0">
                  <a:buNone/>
                </a:pPr>
                <a:endParaRPr lang="en-US" dirty="0" smtClean="0"/>
              </a:p>
              <a:p>
                <a:pPr marL="274320" lvl="1" indent="0">
                  <a:buNone/>
                </a:pPr>
                <a:r>
                  <a:rPr lang="en-US" sz="2800" b="1" dirty="0" smtClean="0">
                    <a:solidFill>
                      <a:schemeClr val="accent5">
                        <a:lumMod val="50000"/>
                      </a:schemeClr>
                    </a:solidFill>
                  </a:rPr>
                  <a:t>Cardinality</a:t>
                </a:r>
                <a:r>
                  <a:rPr lang="en-US" sz="2800" dirty="0" smtClean="0"/>
                  <a:t>: the size of a set, how many elements it has.</a:t>
                </a:r>
              </a:p>
              <a:p>
                <a:pPr marL="274320" lvl="1" indent="0">
                  <a:buNone/>
                </a:pPr>
                <a:r>
                  <a:rPr lang="en-US" sz="2800" dirty="0" smtClean="0"/>
                  <a:t>	</a:t>
                </a:r>
              </a:p>
              <a:p>
                <a:pPr marL="274320" lvl="1" indent="0">
                  <a:buNone/>
                </a:pPr>
                <a:r>
                  <a:rPr lang="en-US" sz="2800" dirty="0"/>
                  <a:t>	</a:t>
                </a:r>
                <a:r>
                  <a:rPr lang="en-US" sz="2800" dirty="0" smtClean="0"/>
                  <a:t>				Example: c(A)=26</a:t>
                </a:r>
                <a:endParaRPr lang="en-US" sz="2800" dirty="0"/>
              </a:p>
              <a:p>
                <a:pPr marL="274320" lvl="1" indent="0">
                  <a:buNone/>
                </a:pPr>
                <a:endParaRPr lang="en-US" dirty="0" smtClean="0"/>
              </a:p>
              <a:p>
                <a:pPr marL="274320" lvl="1"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95785" y="2057400"/>
                <a:ext cx="11013743" cy="4038600"/>
              </a:xfrm>
              <a:blipFill rotWithShape="0">
                <a:blip r:embed="rId2"/>
                <a:stretch>
                  <a:fillRect t="-3474"/>
                </a:stretch>
              </a:blipFill>
            </p:spPr>
            <p:txBody>
              <a:bodyPr/>
              <a:lstStyle/>
              <a:p>
                <a:r>
                  <a:rPr lang="en-US">
                    <a:noFill/>
                  </a:rPr>
                  <a:t> </a:t>
                </a:r>
              </a:p>
            </p:txBody>
          </p:sp>
        </mc:Fallback>
      </mc:AlternateContent>
    </p:spTree>
    <p:extLst>
      <p:ext uri="{BB962C8B-B14F-4D97-AF65-F5344CB8AC3E}">
        <p14:creationId xmlns:p14="http://schemas.microsoft.com/office/powerpoint/2010/main" val="3004538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o how big is Infinity? Let’s find out.</a:t>
            </a:r>
            <a:endParaRPr lang="en-US" dirty="0"/>
          </a:p>
        </p:txBody>
      </p:sp>
      <p:sp>
        <p:nvSpPr>
          <p:cNvPr id="3" name="Content Placeholder 2"/>
          <p:cNvSpPr>
            <a:spLocks noGrp="1"/>
          </p:cNvSpPr>
          <p:nvPr>
            <p:ph idx="1"/>
          </p:nvPr>
        </p:nvSpPr>
        <p:spPr/>
        <p:txBody>
          <a:bodyPr>
            <a:normAutofit/>
          </a:bodyPr>
          <a:lstStyle/>
          <a:p>
            <a:r>
              <a:rPr lang="en-US" sz="3600" dirty="0" smtClean="0"/>
              <a:t>How would you define infinity?</a:t>
            </a:r>
          </a:p>
          <a:p>
            <a:endParaRPr lang="en-US" sz="3600" dirty="0"/>
          </a:p>
          <a:p>
            <a:r>
              <a:rPr lang="en-US" sz="3600" dirty="0" smtClean="0"/>
              <a:t>What is your favorite infinite set?</a:t>
            </a:r>
          </a:p>
          <a:p>
            <a:pPr marL="45720" indent="0">
              <a:buNone/>
            </a:pPr>
            <a:endParaRPr lang="en-US" sz="3600" dirty="0"/>
          </a:p>
          <a:p>
            <a:r>
              <a:rPr lang="en-US" sz="3600" dirty="0" smtClean="0"/>
              <a:t>How big is it?</a:t>
            </a:r>
          </a:p>
          <a:p>
            <a:endParaRPr lang="en-US" sz="2800" dirty="0"/>
          </a:p>
          <a:p>
            <a:pPr marL="45720" indent="0">
              <a:buNone/>
            </a:pPr>
            <a:endParaRPr lang="en-US" sz="2800" dirty="0"/>
          </a:p>
        </p:txBody>
      </p:sp>
    </p:spTree>
    <p:extLst>
      <p:ext uri="{BB962C8B-B14F-4D97-AF65-F5344CB8AC3E}">
        <p14:creationId xmlns:p14="http://schemas.microsoft.com/office/powerpoint/2010/main" val="4238985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232</TotalTime>
  <Words>1477</Words>
  <Application>Microsoft Office PowerPoint</Application>
  <PresentationFormat>Widescreen</PresentationFormat>
  <Paragraphs>265</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MS Gothic</vt:lpstr>
      <vt:lpstr>Cambria Math</vt:lpstr>
      <vt:lpstr>Corbel</vt:lpstr>
      <vt:lpstr>Gisha</vt:lpstr>
      <vt:lpstr>Times New Roman</vt:lpstr>
      <vt:lpstr>Basis</vt:lpstr>
      <vt:lpstr>What is in a set?  And how big can it get?</vt:lpstr>
      <vt:lpstr>Sets: the staple of Mathematics</vt:lpstr>
      <vt:lpstr>Venn Diagrams</vt:lpstr>
      <vt:lpstr>Examples of Venn Diagrams: finite sets</vt:lpstr>
      <vt:lpstr>Example of Venn Diagram: numbers</vt:lpstr>
      <vt:lpstr>Taking sets further: Cantorian Set Theory</vt:lpstr>
      <vt:lpstr>What is a Set?</vt:lpstr>
      <vt:lpstr>Background info: sets</vt:lpstr>
      <vt:lpstr>So how big is Infinity? Let’s find out.</vt:lpstr>
      <vt:lpstr>What do we mean by “how big”?</vt:lpstr>
      <vt:lpstr>Counting</vt:lpstr>
      <vt:lpstr>Which is bigger?</vt:lpstr>
      <vt:lpstr>Mappings to show 1-1 correspondence</vt:lpstr>
      <vt:lpstr>So far…</vt:lpstr>
      <vt:lpstr>PowerPoint Presentation</vt:lpstr>
      <vt:lpstr>Which is bigger now?</vt:lpstr>
      <vt:lpstr>“Folding” technique</vt:lpstr>
      <vt:lpstr>So far…</vt:lpstr>
      <vt:lpstr>Definition</vt:lpstr>
      <vt:lpstr>Which is bigger? Part 3</vt:lpstr>
      <vt:lpstr>Cantor Diagonalization</vt:lpstr>
      <vt:lpstr>What about duplicates?</vt:lpstr>
      <vt:lpstr>So far…</vt:lpstr>
      <vt:lpstr>Definition of an Infinite set</vt:lpstr>
      <vt:lpstr>The Real numbers!</vt:lpstr>
      <vt:lpstr>What do you think?   Countable or Not?!</vt:lpstr>
      <vt:lpstr>It is tricky to prove the Reals are Countable.</vt:lpstr>
      <vt:lpstr>Another Cantor Diagonalization</vt:lpstr>
      <vt:lpstr>Let’s create a NEW decimal number b</vt:lpstr>
      <vt:lpstr>OMG!! B is NOT on our COMPLETE list of all Real numbers.  →←</vt:lpstr>
      <vt:lpstr>But we only looked at a small part of the Real numbers, (o,1).  What about the whole Real number line?</vt:lpstr>
      <vt:lpstr>So far…</vt:lpstr>
      <vt:lpstr>Results thus far</vt:lpstr>
      <vt:lpstr>Cantor and the Continuum (1873)</vt:lpstr>
      <vt:lpstr>Questions, Questions, Questions!</vt:lpstr>
      <vt:lpstr>PowerPoint Presentation</vt:lpstr>
      <vt:lpstr>Reactions to all this Infinity Craziness</vt:lpstr>
      <vt:lpstr>*The Continuum Hypothesis (CH) Georg Cantor, 1878</vt:lpstr>
      <vt:lpstr>Independence of the Axiom of Choice</vt:lpstr>
      <vt:lpstr>PowerPoint Presentation</vt:lpstr>
      <vt:lpstr>AXIOM of CHOICE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in a set?  And how big can it get?</dc:title>
  <dc:creator>Amy Shell-Gellasch</dc:creator>
  <cp:lastModifiedBy>Amy Shell-Gellasch</cp:lastModifiedBy>
  <cp:revision>35</cp:revision>
  <dcterms:created xsi:type="dcterms:W3CDTF">2018-06-04T15:39:06Z</dcterms:created>
  <dcterms:modified xsi:type="dcterms:W3CDTF">2018-07-14T17:42:44Z</dcterms:modified>
</cp:coreProperties>
</file>