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3" r:id="rId7"/>
    <p:sldId id="261" r:id="rId8"/>
    <p:sldId id="317" r:id="rId9"/>
    <p:sldId id="318" r:id="rId10"/>
    <p:sldId id="265" r:id="rId11"/>
    <p:sldId id="319" r:id="rId12"/>
    <p:sldId id="316" r:id="rId13"/>
    <p:sldId id="266" r:id="rId14"/>
    <p:sldId id="262" r:id="rId15"/>
    <p:sldId id="268" r:id="rId16"/>
    <p:sldId id="298" r:id="rId17"/>
    <p:sldId id="270" r:id="rId18"/>
    <p:sldId id="271" r:id="rId19"/>
    <p:sldId id="306" r:id="rId20"/>
    <p:sldId id="272" r:id="rId21"/>
    <p:sldId id="299" r:id="rId22"/>
    <p:sldId id="273" r:id="rId23"/>
    <p:sldId id="274" r:id="rId24"/>
    <p:sldId id="307" r:id="rId25"/>
    <p:sldId id="300" r:id="rId26"/>
    <p:sldId id="302" r:id="rId27"/>
    <p:sldId id="303" r:id="rId28"/>
    <p:sldId id="308" r:id="rId29"/>
    <p:sldId id="301" r:id="rId30"/>
    <p:sldId id="310" r:id="rId31"/>
    <p:sldId id="311" r:id="rId32"/>
    <p:sldId id="305" r:id="rId33"/>
    <p:sldId id="313" r:id="rId34"/>
    <p:sldId id="275" r:id="rId35"/>
    <p:sldId id="314" r:id="rId36"/>
    <p:sldId id="297" r:id="rId37"/>
    <p:sldId id="280" r:id="rId38"/>
    <p:sldId id="281" r:id="rId39"/>
    <p:sldId id="315" r:id="rId40"/>
    <p:sldId id="283" r:id="rId41"/>
    <p:sldId id="284" r:id="rId42"/>
    <p:sldId id="286" r:id="rId43"/>
    <p:sldId id="285" r:id="rId44"/>
    <p:sldId id="287" r:id="rId45"/>
    <p:sldId id="293" r:id="rId46"/>
    <p:sldId id="288" r:id="rId47"/>
    <p:sldId id="294" r:id="rId48"/>
    <p:sldId id="289" r:id="rId49"/>
    <p:sldId id="295" r:id="rId50"/>
    <p:sldId id="291" r:id="rId51"/>
    <p:sldId id="296" r:id="rId52"/>
    <p:sldId id="29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06"/>
    <a:srgbClr val="F2FF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6" autoAdjust="0"/>
    <p:restoredTop sz="94775" autoAdjust="0"/>
  </p:normalViewPr>
  <p:slideViewPr>
    <p:cSldViewPr snapToGrid="0" snapToObjects="1">
      <p:cViewPr>
        <p:scale>
          <a:sx n="103" d="100"/>
          <a:sy n="103" d="100"/>
        </p:scale>
        <p:origin x="1840" y="296"/>
      </p:cViewPr>
      <p:guideLst>
        <p:guide orient="horz" pos="2160"/>
        <p:guide pos="2880"/>
      </p:guideLst>
    </p:cSldViewPr>
  </p:slideViewPr>
  <p:outlineViewPr>
    <p:cViewPr>
      <p:scale>
        <a:sx n="33" d="100"/>
        <a:sy n="33" d="100"/>
      </p:scale>
      <p:origin x="0" y="108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2B9D-9DDC-8646-90CE-065133192DA7}" type="datetimeFigureOut">
              <a:rPr lang="en-US" smtClean="0"/>
              <a:t>7/23/18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BE7E88-C712-4140-A2AE-A3C5D021FA9C}" type="slidenum">
              <a:rPr lang="en-US" smtClean="0"/>
              <a:t>‹#›</a:t>
            </a:fld>
            <a:endParaRPr lang="en-US"/>
          </a:p>
        </p:txBody>
      </p:sp>
    </p:spTree>
    <p:extLst>
      <p:ext uri="{BB962C8B-B14F-4D97-AF65-F5344CB8AC3E}">
        <p14:creationId xmlns:p14="http://schemas.microsoft.com/office/powerpoint/2010/main" val="2770545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BE7E88-C712-4140-A2AE-A3C5D021FA9C}" type="slidenum">
              <a:rPr lang="en-US" smtClean="0"/>
              <a:t>5</a:t>
            </a:fld>
            <a:endParaRPr lang="en-US"/>
          </a:p>
        </p:txBody>
      </p:sp>
    </p:spTree>
    <p:extLst>
      <p:ext uri="{BB962C8B-B14F-4D97-AF65-F5344CB8AC3E}">
        <p14:creationId xmlns:p14="http://schemas.microsoft.com/office/powerpoint/2010/main" val="231194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BE7E88-C712-4140-A2AE-A3C5D021FA9C}" type="slidenum">
              <a:rPr lang="en-US" smtClean="0"/>
              <a:t>41</a:t>
            </a:fld>
            <a:endParaRPr lang="en-US"/>
          </a:p>
        </p:txBody>
      </p:sp>
    </p:spTree>
    <p:extLst>
      <p:ext uri="{BB962C8B-B14F-4D97-AF65-F5344CB8AC3E}">
        <p14:creationId xmlns:p14="http://schemas.microsoft.com/office/powerpoint/2010/main" val="29281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9013AB-86E5-F14C-97F0-B9974097399E}"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357550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013AB-86E5-F14C-97F0-B9974097399E}"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426420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013AB-86E5-F14C-97F0-B9974097399E}"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119248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9013AB-86E5-F14C-97F0-B9974097399E}"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308810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9013AB-86E5-F14C-97F0-B9974097399E}" type="datetimeFigureOut">
              <a:rPr lang="en-US" smtClean="0"/>
              <a:t>7/23/18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1415086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9013AB-86E5-F14C-97F0-B9974097399E}"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232713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9013AB-86E5-F14C-97F0-B9974097399E}" type="datetimeFigureOut">
              <a:rPr lang="en-US" smtClean="0"/>
              <a:t>7/23/18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1176716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9013AB-86E5-F14C-97F0-B9974097399E}" type="datetimeFigureOut">
              <a:rPr lang="en-US" smtClean="0"/>
              <a:t>7/23/18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3653543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013AB-86E5-F14C-97F0-B9974097399E}" type="datetimeFigureOut">
              <a:rPr lang="en-US" smtClean="0"/>
              <a:t>7/23/18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1906873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013AB-86E5-F14C-97F0-B9974097399E}"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3069600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9013AB-86E5-F14C-97F0-B9974097399E}" type="datetimeFigureOut">
              <a:rPr lang="en-US" smtClean="0"/>
              <a:t>7/23/18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DB9BA-6BB6-CB43-AA61-3D5C3460A68E}" type="slidenum">
              <a:rPr lang="en-US" smtClean="0"/>
              <a:t>‹#›</a:t>
            </a:fld>
            <a:endParaRPr lang="en-US"/>
          </a:p>
        </p:txBody>
      </p:sp>
    </p:spTree>
    <p:extLst>
      <p:ext uri="{BB962C8B-B14F-4D97-AF65-F5344CB8AC3E}">
        <p14:creationId xmlns:p14="http://schemas.microsoft.com/office/powerpoint/2010/main" val="38876509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9013AB-86E5-F14C-97F0-B9974097399E}" type="datetimeFigureOut">
              <a:rPr lang="en-US" smtClean="0"/>
              <a:t>7/23/18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DB9BA-6BB6-CB43-AA61-3D5C3460A68E}" type="slidenum">
              <a:rPr lang="en-US" smtClean="0"/>
              <a:t>‹#›</a:t>
            </a:fld>
            <a:endParaRPr lang="en-US"/>
          </a:p>
        </p:txBody>
      </p:sp>
    </p:spTree>
    <p:extLst>
      <p:ext uri="{BB962C8B-B14F-4D97-AF65-F5344CB8AC3E}">
        <p14:creationId xmlns:p14="http://schemas.microsoft.com/office/powerpoint/2010/main" val="3906367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3.emf"/><Relationship Id="rId5" Type="http://schemas.openxmlformats.org/officeDocument/2006/relationships/image" Target="../media/image14.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3.emf"/><Relationship Id="rId5" Type="http://schemas.openxmlformats.org/officeDocument/2006/relationships/image" Target="../media/image14.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5.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15.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5.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tiff"/></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tiff"/><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rary.thinkquest.org/19662/images/eng/pages/model-bohr-3.jpg" TargetMode="External"/><Relationship Id="rId3" Type="http://schemas.openxmlformats.org/officeDocument/2006/relationships/hyperlink" Target="http://www.hps.cam.ac.uk/whipple/explore/acoustics/ernstchladni/chladniplat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17700"/>
            <a:ext cx="7772400" cy="1470025"/>
          </a:xfrm>
        </p:spPr>
        <p:txBody>
          <a:bodyPr>
            <a:normAutofit fontScale="90000"/>
          </a:bodyPr>
          <a:lstStyle/>
          <a:p>
            <a:r>
              <a:rPr lang="en-US" dirty="0" smtClean="0">
                <a:solidFill>
                  <a:srgbClr val="0000FF"/>
                </a:solidFill>
              </a:rPr>
              <a:t>Can you hear the shape of a drum?  Music from the perspective of geometry and physics. </a:t>
            </a:r>
            <a:endParaRPr lang="en-US" dirty="0">
              <a:solidFill>
                <a:srgbClr val="0000FF"/>
              </a:solidFill>
            </a:endParaRPr>
          </a:p>
        </p:txBody>
      </p:sp>
      <p:sp>
        <p:nvSpPr>
          <p:cNvPr id="3" name="Subtitle 2"/>
          <p:cNvSpPr>
            <a:spLocks noGrp="1"/>
          </p:cNvSpPr>
          <p:nvPr>
            <p:ph type="subTitle" idx="1"/>
          </p:nvPr>
        </p:nvSpPr>
        <p:spPr>
          <a:xfrm>
            <a:off x="1371600" y="4159475"/>
            <a:ext cx="6400800" cy="1752600"/>
          </a:xfrm>
        </p:spPr>
        <p:txBody>
          <a:bodyPr/>
          <a:lstStyle/>
          <a:p>
            <a:r>
              <a:rPr lang="en-US" dirty="0" err="1" smtClean="0">
                <a:solidFill>
                  <a:schemeClr val="tx1"/>
                </a:solidFill>
              </a:rPr>
              <a:t>MathPath</a:t>
            </a:r>
            <a:r>
              <a:rPr lang="en-US" dirty="0" smtClean="0">
                <a:solidFill>
                  <a:schemeClr val="tx1"/>
                </a:solidFill>
              </a:rPr>
              <a:t>!</a:t>
            </a:r>
          </a:p>
          <a:p>
            <a:r>
              <a:rPr lang="en-US" dirty="0" smtClean="0">
                <a:solidFill>
                  <a:schemeClr val="tx1"/>
                </a:solidFill>
              </a:rPr>
              <a:t>Lewis &amp; Clark College</a:t>
            </a:r>
          </a:p>
          <a:p>
            <a:r>
              <a:rPr lang="en-US" dirty="0" smtClean="0">
                <a:solidFill>
                  <a:schemeClr val="tx1"/>
                </a:solidFill>
              </a:rPr>
              <a:t>July 11, 2018</a:t>
            </a:r>
            <a:endParaRPr lang="en-US" dirty="0">
              <a:solidFill>
                <a:schemeClr val="tx1"/>
              </a:solidFill>
            </a:endParaRPr>
          </a:p>
        </p:txBody>
      </p:sp>
      <p:sp>
        <p:nvSpPr>
          <p:cNvPr id="4" name="TextBox 3"/>
          <p:cNvSpPr txBox="1"/>
          <p:nvPr/>
        </p:nvSpPr>
        <p:spPr>
          <a:xfrm>
            <a:off x="2853753" y="3258037"/>
            <a:ext cx="3436495" cy="584776"/>
          </a:xfrm>
          <a:prstGeom prst="rect">
            <a:avLst/>
          </a:prstGeom>
          <a:noFill/>
        </p:spPr>
        <p:txBody>
          <a:bodyPr wrap="none" rtlCol="0">
            <a:spAutoFit/>
          </a:bodyPr>
          <a:lstStyle/>
          <a:p>
            <a:r>
              <a:rPr lang="en-US" sz="3200" i="1" dirty="0" smtClean="0"/>
              <a:t>by Liz Stanhope for</a:t>
            </a:r>
            <a:endParaRPr lang="en-US" sz="3200" i="1" dirty="0"/>
          </a:p>
        </p:txBody>
      </p:sp>
    </p:spTree>
    <p:extLst>
      <p:ext uri="{BB962C8B-B14F-4D97-AF65-F5344CB8AC3E}">
        <p14:creationId xmlns:p14="http://schemas.microsoft.com/office/powerpoint/2010/main" val="35865032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 can be useful:</a:t>
            </a:r>
            <a:endParaRPr lang="en-US" dirty="0"/>
          </a:p>
        </p:txBody>
      </p:sp>
    </p:spTree>
    <p:extLst>
      <p:ext uri="{BB962C8B-B14F-4D97-AF65-F5344CB8AC3E}">
        <p14:creationId xmlns:p14="http://schemas.microsoft.com/office/powerpoint/2010/main" val="1502191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 can be useful:</a:t>
            </a:r>
            <a:br>
              <a:rPr lang="en-US" dirty="0" smtClean="0"/>
            </a:br>
            <a:r>
              <a:rPr lang="en-US" dirty="0" smtClean="0"/>
              <a:t>Career Cast 2018 Top 10 Jobs</a:t>
            </a:r>
            <a:endParaRPr lang="en-US" dirty="0"/>
          </a:p>
        </p:txBody>
      </p:sp>
      <p:sp>
        <p:nvSpPr>
          <p:cNvPr id="3" name="Content Placeholder 2"/>
          <p:cNvSpPr>
            <a:spLocks noGrp="1"/>
          </p:cNvSpPr>
          <p:nvPr>
            <p:ph idx="1"/>
          </p:nvPr>
        </p:nvSpPr>
        <p:spPr/>
        <p:txBody>
          <a:bodyPr numCol="2">
            <a:normAutofit/>
          </a:bodyPr>
          <a:lstStyle/>
          <a:p>
            <a:pPr marL="514350" indent="-514350">
              <a:buFont typeface="+mj-lt"/>
              <a:buAutoNum type="arabicPeriod"/>
            </a:pPr>
            <a:r>
              <a:rPr lang="en-US" dirty="0" smtClean="0"/>
              <a:t>Genetic Counselor</a:t>
            </a:r>
          </a:p>
          <a:p>
            <a:pPr marL="514350" indent="-514350">
              <a:buFont typeface="+mj-lt"/>
              <a:buAutoNum type="arabicPeriod"/>
            </a:pPr>
            <a:r>
              <a:rPr lang="en-US" dirty="0" smtClean="0"/>
              <a:t>Mathematician</a:t>
            </a:r>
          </a:p>
          <a:p>
            <a:pPr marL="514350" indent="-514350">
              <a:buFont typeface="+mj-lt"/>
              <a:buAutoNum type="arabicPeriod"/>
            </a:pPr>
            <a:r>
              <a:rPr lang="en-US" dirty="0" smtClean="0"/>
              <a:t>University Professor</a:t>
            </a:r>
          </a:p>
          <a:p>
            <a:pPr marL="514350" indent="-514350">
              <a:buFont typeface="+mj-lt"/>
              <a:buAutoNum type="arabicPeriod"/>
            </a:pPr>
            <a:r>
              <a:rPr lang="en-US" dirty="0" smtClean="0"/>
              <a:t>Occupational Therapist</a:t>
            </a:r>
          </a:p>
          <a:p>
            <a:pPr marL="514350" indent="-514350">
              <a:buFont typeface="+mj-lt"/>
              <a:buAutoNum type="arabicPeriod"/>
            </a:pPr>
            <a:r>
              <a:rPr lang="en-US" dirty="0" smtClean="0"/>
              <a:t>Statistician</a:t>
            </a:r>
          </a:p>
          <a:p>
            <a:pPr marL="514350" indent="-514350">
              <a:buFont typeface="+mj-lt"/>
              <a:buAutoNum type="arabicPeriod"/>
            </a:pPr>
            <a:r>
              <a:rPr lang="en-US" dirty="0" smtClean="0"/>
              <a:t>Medical Services Manager</a:t>
            </a:r>
            <a:endParaRPr lang="en-US" dirty="0"/>
          </a:p>
          <a:p>
            <a:pPr marL="514350" indent="-514350">
              <a:buFont typeface="+mj-lt"/>
              <a:buAutoNum type="arabicPeriod"/>
            </a:pPr>
            <a:r>
              <a:rPr lang="en-US" dirty="0" smtClean="0"/>
              <a:t>Data Scientist</a:t>
            </a:r>
          </a:p>
          <a:p>
            <a:pPr marL="514350" indent="-514350">
              <a:buFont typeface="+mj-lt"/>
              <a:buAutoNum type="arabicPeriod"/>
            </a:pPr>
            <a:r>
              <a:rPr lang="en-US" dirty="0" smtClean="0"/>
              <a:t>Information Security Analyst</a:t>
            </a:r>
          </a:p>
          <a:p>
            <a:pPr marL="514350" indent="-514350">
              <a:buFont typeface="+mj-lt"/>
              <a:buAutoNum type="arabicPeriod"/>
            </a:pPr>
            <a:r>
              <a:rPr lang="en-US" dirty="0" smtClean="0"/>
              <a:t>Operations Research Analyst</a:t>
            </a:r>
          </a:p>
          <a:p>
            <a:pPr marL="514350" indent="-514350">
              <a:buFont typeface="+mj-lt"/>
              <a:buAutoNum type="arabicPeriod"/>
            </a:pPr>
            <a:r>
              <a:rPr lang="en-US" dirty="0"/>
              <a:t> </a:t>
            </a:r>
            <a:r>
              <a:rPr lang="en-US" dirty="0" smtClean="0"/>
              <a:t>Actuary</a:t>
            </a:r>
          </a:p>
          <a:p>
            <a:pPr marL="0" indent="0">
              <a:buNone/>
            </a:pPr>
            <a:endParaRPr lang="en-US" dirty="0" smtClean="0"/>
          </a:p>
        </p:txBody>
      </p:sp>
    </p:spTree>
    <p:extLst>
      <p:ext uri="{BB962C8B-B14F-4D97-AF65-F5344CB8AC3E}">
        <p14:creationId xmlns:p14="http://schemas.microsoft.com/office/powerpoint/2010/main" val="59139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 can be useful:</a:t>
            </a:r>
            <a:br>
              <a:rPr lang="en-US" dirty="0" smtClean="0"/>
            </a:br>
            <a:r>
              <a:rPr lang="en-US" dirty="0" smtClean="0"/>
              <a:t>Career Cast 2018 Top 10 Jobs</a:t>
            </a:r>
            <a:endParaRPr lang="en-US" dirty="0"/>
          </a:p>
        </p:txBody>
      </p:sp>
      <p:sp>
        <p:nvSpPr>
          <p:cNvPr id="3" name="Content Placeholder 2"/>
          <p:cNvSpPr>
            <a:spLocks noGrp="1"/>
          </p:cNvSpPr>
          <p:nvPr>
            <p:ph idx="1"/>
          </p:nvPr>
        </p:nvSpPr>
        <p:spPr/>
        <p:txBody>
          <a:bodyPr numCol="2">
            <a:normAutofit/>
          </a:bodyPr>
          <a:lstStyle/>
          <a:p>
            <a:pPr marL="514350" indent="-514350">
              <a:buFont typeface="+mj-lt"/>
              <a:buAutoNum type="arabicPeriod"/>
            </a:pPr>
            <a:r>
              <a:rPr lang="en-US" dirty="0" smtClean="0"/>
              <a:t>Genetic Counselor</a:t>
            </a:r>
          </a:p>
          <a:p>
            <a:pPr marL="514350" indent="-514350">
              <a:buFont typeface="+mj-lt"/>
              <a:buAutoNum type="arabicPeriod"/>
            </a:pPr>
            <a:r>
              <a:rPr lang="en-US" dirty="0" smtClean="0">
                <a:solidFill>
                  <a:srgbClr val="0070C0"/>
                </a:solidFill>
              </a:rPr>
              <a:t>Mathematician</a:t>
            </a:r>
          </a:p>
          <a:p>
            <a:pPr marL="514350" indent="-514350">
              <a:buFont typeface="+mj-lt"/>
              <a:buAutoNum type="arabicPeriod"/>
            </a:pPr>
            <a:r>
              <a:rPr lang="en-US" dirty="0" smtClean="0">
                <a:solidFill>
                  <a:srgbClr val="0070C0"/>
                </a:solidFill>
              </a:rPr>
              <a:t>University Professor</a:t>
            </a:r>
          </a:p>
          <a:p>
            <a:pPr marL="514350" indent="-514350">
              <a:buFont typeface="+mj-lt"/>
              <a:buAutoNum type="arabicPeriod"/>
            </a:pPr>
            <a:r>
              <a:rPr lang="en-US" dirty="0" smtClean="0"/>
              <a:t>Occupational Therapist</a:t>
            </a:r>
          </a:p>
          <a:p>
            <a:pPr marL="514350" indent="-514350">
              <a:buFont typeface="+mj-lt"/>
              <a:buAutoNum type="arabicPeriod"/>
            </a:pPr>
            <a:r>
              <a:rPr lang="en-US" dirty="0" smtClean="0">
                <a:solidFill>
                  <a:srgbClr val="0070C0"/>
                </a:solidFill>
              </a:rPr>
              <a:t>Statistician</a:t>
            </a:r>
          </a:p>
          <a:p>
            <a:pPr marL="514350" indent="-514350">
              <a:buFont typeface="+mj-lt"/>
              <a:buAutoNum type="arabicPeriod"/>
            </a:pPr>
            <a:r>
              <a:rPr lang="en-US" dirty="0" smtClean="0"/>
              <a:t>Medical Services Manager</a:t>
            </a:r>
            <a:endParaRPr lang="en-US" dirty="0"/>
          </a:p>
          <a:p>
            <a:pPr marL="514350" indent="-514350">
              <a:buFont typeface="+mj-lt"/>
              <a:buAutoNum type="arabicPeriod"/>
            </a:pPr>
            <a:r>
              <a:rPr lang="en-US" dirty="0" smtClean="0">
                <a:solidFill>
                  <a:srgbClr val="0070C0"/>
                </a:solidFill>
              </a:rPr>
              <a:t>Data Scientist</a:t>
            </a:r>
          </a:p>
          <a:p>
            <a:pPr marL="514350" indent="-514350">
              <a:buFont typeface="+mj-lt"/>
              <a:buAutoNum type="arabicPeriod"/>
            </a:pPr>
            <a:r>
              <a:rPr lang="en-US" dirty="0" smtClean="0">
                <a:solidFill>
                  <a:srgbClr val="0070C0"/>
                </a:solidFill>
              </a:rPr>
              <a:t>Information Security Analyst</a:t>
            </a:r>
          </a:p>
          <a:p>
            <a:pPr marL="514350" indent="-514350">
              <a:buFont typeface="+mj-lt"/>
              <a:buAutoNum type="arabicPeriod"/>
            </a:pPr>
            <a:r>
              <a:rPr lang="en-US" dirty="0" smtClean="0">
                <a:solidFill>
                  <a:srgbClr val="0070C0"/>
                </a:solidFill>
              </a:rPr>
              <a:t>Operations Research Analyst</a:t>
            </a:r>
          </a:p>
          <a:p>
            <a:pPr marL="514350" indent="-514350">
              <a:buFont typeface="+mj-lt"/>
              <a:buAutoNum type="arabicPeriod"/>
            </a:pPr>
            <a:r>
              <a:rPr lang="en-US" dirty="0">
                <a:solidFill>
                  <a:srgbClr val="0070C0"/>
                </a:solidFill>
              </a:rPr>
              <a:t> </a:t>
            </a:r>
            <a:r>
              <a:rPr lang="en-US" dirty="0" smtClean="0">
                <a:solidFill>
                  <a:srgbClr val="0070C0"/>
                </a:solidFill>
              </a:rPr>
              <a:t>Actuary</a:t>
            </a:r>
          </a:p>
          <a:p>
            <a:pPr marL="0" indent="0">
              <a:buNone/>
            </a:pPr>
            <a:endParaRPr lang="en-US" dirty="0" smtClean="0"/>
          </a:p>
        </p:txBody>
      </p:sp>
    </p:spTree>
    <p:extLst>
      <p:ext uri="{BB962C8B-B14F-4D97-AF65-F5344CB8AC3E}">
        <p14:creationId xmlns:p14="http://schemas.microsoft.com/office/powerpoint/2010/main" val="1454150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normAutofit/>
          </a:bodyPr>
          <a:lstStyle/>
          <a:p>
            <a:r>
              <a:rPr lang="en-US" dirty="0" smtClean="0"/>
              <a:t>You like math.</a:t>
            </a:r>
          </a:p>
          <a:p>
            <a:r>
              <a:rPr lang="en-US" dirty="0" smtClean="0"/>
              <a:t>You should like math.</a:t>
            </a:r>
          </a:p>
          <a:p>
            <a:pPr marL="0" indent="0">
              <a:buNone/>
            </a:pPr>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14860965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normAutofit/>
          </a:bodyPr>
          <a:lstStyle/>
          <a:p>
            <a:r>
              <a:rPr lang="en-US" dirty="0" smtClean="0"/>
              <a:t>You like math.</a:t>
            </a:r>
          </a:p>
          <a:p>
            <a:r>
              <a:rPr lang="en-US" dirty="0" smtClean="0"/>
              <a:t>You should like math.</a:t>
            </a:r>
          </a:p>
          <a:p>
            <a:r>
              <a:rPr lang="en-US" dirty="0" smtClean="0"/>
              <a:t>I like math and have the chance to show you some math that doesn’t usually come up in school curriculum.</a:t>
            </a:r>
          </a:p>
        </p:txBody>
      </p:sp>
    </p:spTree>
    <p:extLst>
      <p:ext uri="{BB962C8B-B14F-4D97-AF65-F5344CB8AC3E}">
        <p14:creationId xmlns:p14="http://schemas.microsoft.com/office/powerpoint/2010/main" val="2340505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a:xfrm>
            <a:off x="457200" y="1600201"/>
            <a:ext cx="8229600" cy="2961364"/>
          </a:xfrm>
        </p:spPr>
        <p:txBody>
          <a:bodyPr>
            <a:normAutofit/>
          </a:bodyPr>
          <a:lstStyle/>
          <a:p>
            <a:r>
              <a:rPr lang="en-US" dirty="0" smtClean="0"/>
              <a:t>You like math.</a:t>
            </a:r>
          </a:p>
          <a:p>
            <a:r>
              <a:rPr lang="en-US" dirty="0" smtClean="0"/>
              <a:t>You should like math.</a:t>
            </a:r>
          </a:p>
          <a:p>
            <a:r>
              <a:rPr lang="en-US" dirty="0" smtClean="0"/>
              <a:t>I like math and have the chance to show you some math that doesn’t usually come up in school curriculum.</a:t>
            </a:r>
          </a:p>
        </p:txBody>
      </p:sp>
      <p:sp>
        <p:nvSpPr>
          <p:cNvPr id="4" name="TextBox 3"/>
          <p:cNvSpPr txBox="1"/>
          <p:nvPr/>
        </p:nvSpPr>
        <p:spPr>
          <a:xfrm>
            <a:off x="494080" y="4742803"/>
            <a:ext cx="8155840"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shape of a drum?</a:t>
            </a:r>
          </a:p>
        </p:txBody>
      </p:sp>
    </p:spTree>
    <p:extLst>
      <p:ext uri="{BB962C8B-B14F-4D97-AF65-F5344CB8AC3E}">
        <p14:creationId xmlns:p14="http://schemas.microsoft.com/office/powerpoint/2010/main" val="3062902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ism-rainbow-5a-24962806_st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059" y="627290"/>
            <a:ext cx="5871882" cy="4061385"/>
          </a:xfrm>
          <a:prstGeom prst="rect">
            <a:avLst/>
          </a:prstGeom>
        </p:spPr>
      </p:pic>
      <p:pic>
        <p:nvPicPr>
          <p:cNvPr id="2" name="Picture 1"/>
          <p:cNvPicPr>
            <a:picLocks noChangeAspect="1"/>
          </p:cNvPicPr>
          <p:nvPr/>
        </p:nvPicPr>
        <p:blipFill>
          <a:blip r:embed="rId3"/>
          <a:stretch>
            <a:fillRect/>
          </a:stretch>
        </p:blipFill>
        <p:spPr>
          <a:xfrm>
            <a:off x="1206500" y="5076241"/>
            <a:ext cx="6731000" cy="1422400"/>
          </a:xfrm>
          <a:prstGeom prst="rect">
            <a:avLst/>
          </a:prstGeom>
        </p:spPr>
      </p:pic>
    </p:spTree>
    <p:extLst>
      <p:ext uri="{BB962C8B-B14F-4D97-AF65-F5344CB8AC3E}">
        <p14:creationId xmlns:p14="http://schemas.microsoft.com/office/powerpoint/2010/main" val="4076670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lar_spectru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7" y="1466965"/>
            <a:ext cx="7965403" cy="1162752"/>
          </a:xfrm>
          <a:prstGeom prst="rect">
            <a:avLst/>
          </a:prstGeom>
        </p:spPr>
      </p:pic>
    </p:spTree>
    <p:extLst>
      <p:ext uri="{BB962C8B-B14F-4D97-AF65-F5344CB8AC3E}">
        <p14:creationId xmlns:p14="http://schemas.microsoft.com/office/powerpoint/2010/main" val="221070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1815, </a:t>
            </a:r>
            <a:r>
              <a:rPr lang="en-US" dirty="0" err="1" smtClean="0"/>
              <a:t>Fraunhofer</a:t>
            </a:r>
            <a:r>
              <a:rPr lang="en-US" dirty="0" smtClean="0"/>
              <a:t> lines</a:t>
            </a:r>
            <a:endParaRPr lang="en-US" dirty="0"/>
          </a:p>
        </p:txBody>
      </p:sp>
      <p:pic>
        <p:nvPicPr>
          <p:cNvPr id="4" name="Picture 3" descr="solar_spectru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7" y="1466965"/>
            <a:ext cx="7965403" cy="1162752"/>
          </a:xfrm>
          <a:prstGeom prst="rect">
            <a:avLst/>
          </a:prstGeom>
        </p:spPr>
      </p:pic>
    </p:spTree>
    <p:extLst>
      <p:ext uri="{BB962C8B-B14F-4D97-AF65-F5344CB8AC3E}">
        <p14:creationId xmlns:p14="http://schemas.microsoft.com/office/powerpoint/2010/main" val="1838221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1451549" y="3522544"/>
            <a:ext cx="2812375" cy="2645687"/>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1815, </a:t>
            </a:r>
            <a:r>
              <a:rPr lang="en-US" dirty="0" err="1" smtClean="0"/>
              <a:t>Fraunhofer</a:t>
            </a:r>
            <a:r>
              <a:rPr lang="en-US" dirty="0" smtClean="0"/>
              <a:t> lines</a:t>
            </a:r>
            <a:endParaRPr lang="en-US" dirty="0"/>
          </a:p>
        </p:txBody>
      </p:sp>
      <p:pic>
        <p:nvPicPr>
          <p:cNvPr id="4" name="Picture 3" descr="solar_spectru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97" y="1466965"/>
            <a:ext cx="7965403" cy="1162752"/>
          </a:xfrm>
          <a:prstGeom prst="rect">
            <a:avLst/>
          </a:prstGeom>
        </p:spPr>
      </p:pic>
      <p:sp>
        <p:nvSpPr>
          <p:cNvPr id="3" name="Oval 2"/>
          <p:cNvSpPr/>
          <p:nvPr/>
        </p:nvSpPr>
        <p:spPr>
          <a:xfrm>
            <a:off x="2033680" y="4074358"/>
            <a:ext cx="1648113" cy="1542058"/>
          </a:xfrm>
          <a:prstGeom prst="ellipse">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 name="TextBox 6"/>
          <p:cNvSpPr txBox="1"/>
          <p:nvPr/>
        </p:nvSpPr>
        <p:spPr>
          <a:xfrm>
            <a:off x="2190521" y="4323812"/>
            <a:ext cx="1409160" cy="954107"/>
          </a:xfrm>
          <a:prstGeom prst="rect">
            <a:avLst/>
          </a:prstGeom>
          <a:noFill/>
        </p:spPr>
        <p:txBody>
          <a:bodyPr wrap="none" rtlCol="0">
            <a:spAutoFit/>
          </a:bodyPr>
          <a:lstStyle/>
          <a:p>
            <a:r>
              <a:rPr lang="en-US" sz="2800" dirty="0"/>
              <a:t>g</a:t>
            </a:r>
            <a:r>
              <a:rPr lang="en-US" sz="2800" dirty="0" smtClean="0"/>
              <a:t>lowing </a:t>
            </a:r>
          </a:p>
          <a:p>
            <a:r>
              <a:rPr lang="en-US" sz="2800" dirty="0" smtClean="0"/>
              <a:t>hot core</a:t>
            </a:r>
            <a:endParaRPr lang="en-US" sz="2800" dirty="0"/>
          </a:p>
        </p:txBody>
      </p:sp>
      <p:sp>
        <p:nvSpPr>
          <p:cNvPr id="8" name="TextBox 7"/>
          <p:cNvSpPr txBox="1"/>
          <p:nvPr/>
        </p:nvSpPr>
        <p:spPr>
          <a:xfrm>
            <a:off x="2812389" y="5555944"/>
            <a:ext cx="666118" cy="523220"/>
          </a:xfrm>
          <a:prstGeom prst="rect">
            <a:avLst/>
          </a:prstGeom>
          <a:noFill/>
        </p:spPr>
        <p:txBody>
          <a:bodyPr wrap="none" rtlCol="0">
            <a:spAutoFit/>
          </a:bodyPr>
          <a:lstStyle/>
          <a:p>
            <a:r>
              <a:rPr lang="en-US" sz="2800" dirty="0" smtClean="0"/>
              <a:t>gas</a:t>
            </a:r>
            <a:endParaRPr lang="en-US" sz="2800" dirty="0"/>
          </a:p>
        </p:txBody>
      </p:sp>
      <p:cxnSp>
        <p:nvCxnSpPr>
          <p:cNvPr id="12" name="Straight Arrow Connector 11"/>
          <p:cNvCxnSpPr/>
          <p:nvPr/>
        </p:nvCxnSpPr>
        <p:spPr>
          <a:xfrm>
            <a:off x="3349524" y="5277919"/>
            <a:ext cx="914400" cy="914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539364" y="4641544"/>
            <a:ext cx="2145868"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209606" y="5253831"/>
            <a:ext cx="973715" cy="67250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884866" y="2932934"/>
            <a:ext cx="0" cy="11414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7514788" y="4399402"/>
            <a:ext cx="544331" cy="529137"/>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881095" y="3480437"/>
            <a:ext cx="918220" cy="523220"/>
          </a:xfrm>
          <a:prstGeom prst="rect">
            <a:avLst/>
          </a:prstGeom>
          <a:noFill/>
        </p:spPr>
        <p:txBody>
          <a:bodyPr wrap="square" rtlCol="0">
            <a:spAutoFit/>
          </a:bodyPr>
          <a:lstStyle/>
          <a:p>
            <a:r>
              <a:rPr lang="en-US" sz="2800" dirty="0" smtClean="0"/>
              <a:t>SUN</a:t>
            </a:r>
            <a:endParaRPr lang="en-US" sz="2800" dirty="0"/>
          </a:p>
        </p:txBody>
      </p:sp>
      <p:sp>
        <p:nvSpPr>
          <p:cNvPr id="28" name="TextBox 27"/>
          <p:cNvSpPr txBox="1"/>
          <p:nvPr/>
        </p:nvSpPr>
        <p:spPr>
          <a:xfrm>
            <a:off x="7142080" y="3787401"/>
            <a:ext cx="1355512" cy="523220"/>
          </a:xfrm>
          <a:prstGeom prst="rect">
            <a:avLst/>
          </a:prstGeom>
          <a:noFill/>
        </p:spPr>
        <p:txBody>
          <a:bodyPr wrap="square" rtlCol="0">
            <a:spAutoFit/>
          </a:bodyPr>
          <a:lstStyle/>
          <a:p>
            <a:r>
              <a:rPr lang="en-US" sz="2800" dirty="0" smtClean="0"/>
              <a:t>EARTH</a:t>
            </a:r>
            <a:endParaRPr lang="en-US" sz="2800" dirty="0"/>
          </a:p>
        </p:txBody>
      </p:sp>
    </p:spTree>
    <p:extLst>
      <p:ext uri="{BB962C8B-B14F-4D97-AF65-F5344CB8AC3E}">
        <p14:creationId xmlns:p14="http://schemas.microsoft.com/office/powerpoint/2010/main" val="2906751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Plan</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Why are we here?</a:t>
            </a:r>
          </a:p>
          <a:p>
            <a:r>
              <a:rPr lang="en-US" dirty="0" smtClean="0"/>
              <a:t>Can you hear the shape of a drum?</a:t>
            </a:r>
          </a:p>
          <a:p>
            <a:r>
              <a:rPr lang="en-US" dirty="0" smtClean="0"/>
              <a:t>Invitation to make new math</a:t>
            </a:r>
          </a:p>
          <a:p>
            <a:r>
              <a:rPr lang="en-US" dirty="0" smtClean="0"/>
              <a:t>Two closing thoughts</a:t>
            </a:r>
          </a:p>
          <a:p>
            <a:pPr marL="0" indent="0">
              <a:buNone/>
            </a:pPr>
            <a:endParaRPr lang="en-US" dirty="0"/>
          </a:p>
        </p:txBody>
      </p:sp>
    </p:spTree>
    <p:extLst>
      <p:ext uri="{BB962C8B-B14F-4D97-AF65-F5344CB8AC3E}">
        <p14:creationId xmlns:p14="http://schemas.microsoft.com/office/powerpoint/2010/main" val="25587273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1815, </a:t>
            </a:r>
            <a:r>
              <a:rPr lang="en-US" dirty="0" err="1" smtClean="0"/>
              <a:t>Fraunhofer</a:t>
            </a:r>
            <a:r>
              <a:rPr lang="en-US" dirty="0" smtClean="0"/>
              <a:t> lines</a:t>
            </a:r>
            <a:endParaRPr lang="en-US" dirty="0"/>
          </a:p>
        </p:txBody>
      </p:sp>
      <p:sp>
        <p:nvSpPr>
          <p:cNvPr id="3" name="TextBox 2"/>
          <p:cNvSpPr txBox="1"/>
          <p:nvPr/>
        </p:nvSpPr>
        <p:spPr>
          <a:xfrm>
            <a:off x="3684428" y="3649269"/>
            <a:ext cx="1308621" cy="369332"/>
          </a:xfrm>
          <a:prstGeom prst="rect">
            <a:avLst/>
          </a:prstGeom>
          <a:noFill/>
        </p:spPr>
        <p:txBody>
          <a:bodyPr wrap="none" rtlCol="0">
            <a:spAutoFit/>
          </a:bodyPr>
          <a:lstStyle/>
          <a:p>
            <a:r>
              <a:rPr lang="en-US" dirty="0" smtClean="0"/>
              <a:t>helium spec</a:t>
            </a:r>
            <a:endParaRPr lang="en-US" dirty="0"/>
          </a:p>
        </p:txBody>
      </p:sp>
      <p:pic>
        <p:nvPicPr>
          <p:cNvPr id="7" name="Picture 6" descr="Screen Shot 2013-11-13 at 6.09.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659" y="298399"/>
            <a:ext cx="6478683" cy="6261202"/>
          </a:xfrm>
          <a:prstGeom prst="rect">
            <a:avLst/>
          </a:prstGeom>
        </p:spPr>
      </p:pic>
    </p:spTree>
    <p:extLst>
      <p:ext uri="{BB962C8B-B14F-4D97-AF65-F5344CB8AC3E}">
        <p14:creationId xmlns:p14="http://schemas.microsoft.com/office/powerpoint/2010/main" val="14290879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point</a:t>
            </a:r>
            <a:endParaRPr lang="en-US" dirty="0"/>
          </a:p>
        </p:txBody>
      </p:sp>
      <p:sp>
        <p:nvSpPr>
          <p:cNvPr id="4" name="Explosion 1 3"/>
          <p:cNvSpPr/>
          <p:nvPr/>
        </p:nvSpPr>
        <p:spPr>
          <a:xfrm>
            <a:off x="2300941" y="1417638"/>
            <a:ext cx="3839883" cy="4663421"/>
          </a:xfrm>
          <a:prstGeom prst="irregularSeal1">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57068" y="2554946"/>
            <a:ext cx="8229600" cy="1238624"/>
          </a:xfrm>
        </p:spPr>
        <p:txBody>
          <a:bodyPr>
            <a:noAutofit/>
          </a:bodyPr>
          <a:lstStyle/>
          <a:p>
            <a:pPr marL="0" indent="0">
              <a:buNone/>
            </a:pPr>
            <a:r>
              <a:rPr lang="en-US" sz="3600" dirty="0" smtClean="0"/>
              <a:t>The light frequency (color) </a:t>
            </a:r>
          </a:p>
          <a:p>
            <a:pPr marL="0" indent="0">
              <a:buNone/>
            </a:pPr>
            <a:r>
              <a:rPr lang="en-US" sz="3600" dirty="0" smtClean="0"/>
              <a:t>spectrum from a star tells </a:t>
            </a:r>
          </a:p>
          <a:p>
            <a:pPr marL="0" indent="0">
              <a:buNone/>
            </a:pPr>
            <a:r>
              <a:rPr lang="en-US" sz="3600" dirty="0" smtClean="0"/>
              <a:t>us what the star is made of!</a:t>
            </a:r>
            <a:endParaRPr lang="en-US" sz="3600" dirty="0"/>
          </a:p>
        </p:txBody>
      </p:sp>
    </p:spTree>
    <p:extLst>
      <p:ext uri="{BB962C8B-B14F-4D97-AF65-F5344CB8AC3E}">
        <p14:creationId xmlns:p14="http://schemas.microsoft.com/office/powerpoint/2010/main" val="2678387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1882, Sir Arthur Schuster</a:t>
            </a:r>
            <a:endParaRPr lang="en-US" dirty="0"/>
          </a:p>
        </p:txBody>
      </p:sp>
      <p:sp>
        <p:nvSpPr>
          <p:cNvPr id="3" name="Content Placeholder 2"/>
          <p:cNvSpPr>
            <a:spLocks noGrp="1"/>
          </p:cNvSpPr>
          <p:nvPr>
            <p:ph idx="1"/>
          </p:nvPr>
        </p:nvSpPr>
        <p:spPr/>
        <p:txBody>
          <a:bodyPr/>
          <a:lstStyle/>
          <a:p>
            <a:pPr marL="0" indent="0">
              <a:buNone/>
            </a:pPr>
            <a:r>
              <a:rPr lang="en-US" i="1" dirty="0" smtClean="0"/>
              <a:t>	“We know a great deal more about the forces 	which produce the vibrations of sound than 	about those which produce the vibrations of 	light.  ...  but it would baffle the most skillful 	mathematician to solve the inverse problem 	and to find out the shape of a bell by means 	of the sounds which it is capable of sending 	out.”</a:t>
            </a:r>
            <a:endParaRPr lang="en-US" i="1" dirty="0"/>
          </a:p>
        </p:txBody>
      </p:sp>
    </p:spTree>
    <p:extLst>
      <p:ext uri="{BB962C8B-B14F-4D97-AF65-F5344CB8AC3E}">
        <p14:creationId xmlns:p14="http://schemas.microsoft.com/office/powerpoint/2010/main" val="39023752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1966, Mark </a:t>
            </a:r>
            <a:r>
              <a:rPr lang="en-US" dirty="0" err="1" smtClean="0"/>
              <a:t>Kac</a:t>
            </a:r>
            <a:endParaRPr lang="en-US" dirty="0"/>
          </a:p>
        </p:txBody>
      </p:sp>
      <p:sp>
        <p:nvSpPr>
          <p:cNvPr id="5" name="TextBox 4"/>
          <p:cNvSpPr txBox="1"/>
          <p:nvPr/>
        </p:nvSpPr>
        <p:spPr>
          <a:xfrm>
            <a:off x="494080" y="3044280"/>
            <a:ext cx="8155840"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shape of a drum?</a:t>
            </a:r>
          </a:p>
        </p:txBody>
      </p:sp>
    </p:spTree>
    <p:extLst>
      <p:ext uri="{BB962C8B-B14F-4D97-AF65-F5344CB8AC3E}">
        <p14:creationId xmlns:p14="http://schemas.microsoft.com/office/powerpoint/2010/main" val="909501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start small...</a:t>
            </a:r>
            <a:endParaRPr lang="en-US" dirty="0"/>
          </a:p>
        </p:txBody>
      </p:sp>
      <p:sp>
        <p:nvSpPr>
          <p:cNvPr id="5" name="TextBox 4"/>
          <p:cNvSpPr txBox="1"/>
          <p:nvPr/>
        </p:nvSpPr>
        <p:spPr>
          <a:xfrm>
            <a:off x="418480" y="3044280"/>
            <a:ext cx="8336174"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length of a string?</a:t>
            </a:r>
          </a:p>
        </p:txBody>
      </p:sp>
    </p:spTree>
    <p:extLst>
      <p:ext uri="{BB962C8B-B14F-4D97-AF65-F5344CB8AC3E}">
        <p14:creationId xmlns:p14="http://schemas.microsoft.com/office/powerpoint/2010/main" val="2788939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942353" y="1613647"/>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300941" y="971176"/>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975412" y="156882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59140" y="157181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70827" y="1837770"/>
            <a:ext cx="357189" cy="584776"/>
          </a:xfrm>
          <a:prstGeom prst="rect">
            <a:avLst/>
          </a:prstGeom>
          <a:noFill/>
        </p:spPr>
        <p:txBody>
          <a:bodyPr wrap="none" rtlCol="0">
            <a:spAutoFit/>
          </a:bodyPr>
          <a:lstStyle/>
          <a:p>
            <a:r>
              <a:rPr lang="en-US" sz="3200" dirty="0" smtClean="0"/>
              <a:t>L</a:t>
            </a:r>
            <a:endParaRPr lang="en-US" sz="3200" dirty="0"/>
          </a:p>
        </p:txBody>
      </p:sp>
      <p:cxnSp>
        <p:nvCxnSpPr>
          <p:cNvPr id="12" name="Curved Connector 11"/>
          <p:cNvCxnSpPr>
            <a:stCxn id="9" idx="7"/>
            <a:endCxn id="8" idx="1"/>
          </p:cNvCxnSpPr>
          <p:nvPr/>
        </p:nvCxnSpPr>
        <p:spPr>
          <a:xfrm rot="5400000" flipH="1" flipV="1">
            <a:off x="3697957" y="296548"/>
            <a:ext cx="2990" cy="2600057"/>
          </a:xfrm>
          <a:prstGeom prst="curvedConnector3">
            <a:avLst>
              <a:gd name="adj1" fmla="val 8623645"/>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39620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942353" y="1613647"/>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300941" y="971176"/>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975412" y="156882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59140" y="157181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70827" y="1837770"/>
            <a:ext cx="357189" cy="584776"/>
          </a:xfrm>
          <a:prstGeom prst="rect">
            <a:avLst/>
          </a:prstGeom>
          <a:noFill/>
        </p:spPr>
        <p:txBody>
          <a:bodyPr wrap="none" rtlCol="0">
            <a:spAutoFit/>
          </a:bodyPr>
          <a:lstStyle/>
          <a:p>
            <a:r>
              <a:rPr lang="en-US" sz="3200" dirty="0" smtClean="0"/>
              <a:t>L</a:t>
            </a:r>
            <a:endParaRPr lang="en-US" sz="3200" dirty="0"/>
          </a:p>
        </p:txBody>
      </p:sp>
      <p:cxnSp>
        <p:nvCxnSpPr>
          <p:cNvPr id="12" name="Curved Connector 11"/>
          <p:cNvCxnSpPr/>
          <p:nvPr/>
        </p:nvCxnSpPr>
        <p:spPr>
          <a:xfrm rot="5400000" flipH="1" flipV="1">
            <a:off x="3697957" y="311666"/>
            <a:ext cx="2990" cy="2600057"/>
          </a:xfrm>
          <a:prstGeom prst="curvedConnector3">
            <a:avLst>
              <a:gd name="adj1" fmla="val 8623645"/>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2275175208"/>
              </p:ext>
            </p:extLst>
          </p:nvPr>
        </p:nvGraphicFramePr>
        <p:xfrm>
          <a:off x="1530350" y="2735263"/>
          <a:ext cx="1793875" cy="717550"/>
        </p:xfrm>
        <a:graphic>
          <a:graphicData uri="http://schemas.openxmlformats.org/presentationml/2006/ole">
            <mc:AlternateContent xmlns:mc="http://schemas.openxmlformats.org/markup-compatibility/2006">
              <mc:Choice xmlns:v="urn:schemas-microsoft-com:vml" Requires="v">
                <p:oleObj spid="_x0000_s3133" name="Equation" r:id="rId3" imgW="508000" imgH="203200" progId="Equation.3">
                  <p:embed/>
                </p:oleObj>
              </mc:Choice>
              <mc:Fallback>
                <p:oleObj name="Equation" r:id="rId3" imgW="508000" imgH="203200" progId="Equation.3">
                  <p:embed/>
                  <p:pic>
                    <p:nvPicPr>
                      <p:cNvPr id="0" name=""/>
                      <p:cNvPicPr/>
                      <p:nvPr/>
                    </p:nvPicPr>
                    <p:blipFill>
                      <a:blip r:embed="rId4"/>
                      <a:stretch>
                        <a:fillRect/>
                      </a:stretch>
                    </p:blipFill>
                    <p:spPr>
                      <a:xfrm>
                        <a:off x="1530350" y="2735263"/>
                        <a:ext cx="1793875" cy="717550"/>
                      </a:xfrm>
                      <a:prstGeom prst="rect">
                        <a:avLst/>
                      </a:prstGeom>
                    </p:spPr>
                  </p:pic>
                </p:oleObj>
              </mc:Fallback>
            </mc:AlternateContent>
          </a:graphicData>
        </a:graphic>
      </p:graphicFrame>
      <p:sp>
        <p:nvSpPr>
          <p:cNvPr id="15" name="TextBox 14"/>
          <p:cNvSpPr txBox="1"/>
          <p:nvPr/>
        </p:nvSpPr>
        <p:spPr>
          <a:xfrm>
            <a:off x="3368675" y="2590222"/>
            <a:ext cx="4519186" cy="1077218"/>
          </a:xfrm>
          <a:prstGeom prst="rect">
            <a:avLst/>
          </a:prstGeom>
          <a:noFill/>
        </p:spPr>
        <p:txBody>
          <a:bodyPr wrap="none" rtlCol="0">
            <a:spAutoFit/>
          </a:bodyPr>
          <a:lstStyle/>
          <a:p>
            <a:r>
              <a:rPr lang="en-US" sz="3200" dirty="0" smtClean="0"/>
              <a:t>position of string at time </a:t>
            </a:r>
            <a:r>
              <a:rPr lang="en-US" sz="3200" i="1" dirty="0" smtClean="0"/>
              <a:t>t</a:t>
            </a:r>
            <a:r>
              <a:rPr lang="en-US" sz="3200" dirty="0" smtClean="0"/>
              <a:t> </a:t>
            </a:r>
          </a:p>
          <a:p>
            <a:r>
              <a:rPr lang="en-US" sz="3200" dirty="0" smtClean="0"/>
              <a:t>over point </a:t>
            </a:r>
            <a:r>
              <a:rPr lang="en-US" sz="3200" i="1" dirty="0" smtClean="0"/>
              <a:t>x</a:t>
            </a:r>
            <a:endParaRPr lang="en-US" sz="3200" i="1" dirty="0"/>
          </a:p>
        </p:txBody>
      </p:sp>
    </p:spTree>
    <p:extLst>
      <p:ext uri="{BB962C8B-B14F-4D97-AF65-F5344CB8AC3E}">
        <p14:creationId xmlns:p14="http://schemas.microsoft.com/office/powerpoint/2010/main" val="3136871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942353" y="1613647"/>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300941" y="971176"/>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975412" y="156882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59140" y="157181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70827" y="1837770"/>
            <a:ext cx="357189" cy="584776"/>
          </a:xfrm>
          <a:prstGeom prst="rect">
            <a:avLst/>
          </a:prstGeom>
          <a:noFill/>
        </p:spPr>
        <p:txBody>
          <a:bodyPr wrap="none" rtlCol="0">
            <a:spAutoFit/>
          </a:bodyPr>
          <a:lstStyle/>
          <a:p>
            <a:r>
              <a:rPr lang="en-US" sz="3200" dirty="0" smtClean="0"/>
              <a:t>L</a:t>
            </a:r>
            <a:endParaRPr lang="en-US" sz="3200" dirty="0"/>
          </a:p>
        </p:txBody>
      </p:sp>
      <p:cxnSp>
        <p:nvCxnSpPr>
          <p:cNvPr id="12" name="Curved Connector 11"/>
          <p:cNvCxnSpPr>
            <a:stCxn id="9" idx="7"/>
            <a:endCxn id="8" idx="1"/>
          </p:cNvCxnSpPr>
          <p:nvPr/>
        </p:nvCxnSpPr>
        <p:spPr>
          <a:xfrm rot="5400000" flipH="1" flipV="1">
            <a:off x="3697957" y="296548"/>
            <a:ext cx="2990" cy="2600057"/>
          </a:xfrm>
          <a:prstGeom prst="curvedConnector3">
            <a:avLst>
              <a:gd name="adj1" fmla="val 8623645"/>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3596576795"/>
              </p:ext>
            </p:extLst>
          </p:nvPr>
        </p:nvGraphicFramePr>
        <p:xfrm>
          <a:off x="1530350" y="2553847"/>
          <a:ext cx="1793875" cy="717550"/>
        </p:xfrm>
        <a:graphic>
          <a:graphicData uri="http://schemas.openxmlformats.org/presentationml/2006/ole">
            <mc:AlternateContent xmlns:mc="http://schemas.openxmlformats.org/markup-compatibility/2006">
              <mc:Choice xmlns:v="urn:schemas-microsoft-com:vml" Requires="v">
                <p:oleObj spid="_x0000_s4157" name="Equation" r:id="rId3" imgW="508000" imgH="203200" progId="Equation.3">
                  <p:embed/>
                </p:oleObj>
              </mc:Choice>
              <mc:Fallback>
                <p:oleObj name="Equation" r:id="rId3" imgW="508000" imgH="203200" progId="Equation.3">
                  <p:embed/>
                  <p:pic>
                    <p:nvPicPr>
                      <p:cNvPr id="0" name=""/>
                      <p:cNvPicPr/>
                      <p:nvPr/>
                    </p:nvPicPr>
                    <p:blipFill>
                      <a:blip r:embed="rId4"/>
                      <a:stretch>
                        <a:fillRect/>
                      </a:stretch>
                    </p:blipFill>
                    <p:spPr>
                      <a:xfrm>
                        <a:off x="1530350" y="2553847"/>
                        <a:ext cx="1793875" cy="717550"/>
                      </a:xfrm>
                      <a:prstGeom prst="rect">
                        <a:avLst/>
                      </a:prstGeom>
                    </p:spPr>
                  </p:pic>
                </p:oleObj>
              </mc:Fallback>
            </mc:AlternateContent>
          </a:graphicData>
        </a:graphic>
      </p:graphicFrame>
      <p:sp>
        <p:nvSpPr>
          <p:cNvPr id="15" name="TextBox 14"/>
          <p:cNvSpPr txBox="1"/>
          <p:nvPr/>
        </p:nvSpPr>
        <p:spPr>
          <a:xfrm>
            <a:off x="3368675" y="2408806"/>
            <a:ext cx="4519186" cy="1077218"/>
          </a:xfrm>
          <a:prstGeom prst="rect">
            <a:avLst/>
          </a:prstGeom>
          <a:noFill/>
        </p:spPr>
        <p:txBody>
          <a:bodyPr wrap="none" rtlCol="0">
            <a:spAutoFit/>
          </a:bodyPr>
          <a:lstStyle/>
          <a:p>
            <a:r>
              <a:rPr lang="en-US" sz="3200" dirty="0" smtClean="0"/>
              <a:t>position of string at time </a:t>
            </a:r>
            <a:r>
              <a:rPr lang="en-US" sz="3200" i="1" dirty="0" smtClean="0"/>
              <a:t>t</a:t>
            </a:r>
            <a:r>
              <a:rPr lang="en-US" sz="3200" dirty="0" smtClean="0"/>
              <a:t> </a:t>
            </a:r>
          </a:p>
          <a:p>
            <a:r>
              <a:rPr lang="en-US" sz="3200" dirty="0" smtClean="0"/>
              <a:t>over point </a:t>
            </a:r>
            <a:r>
              <a:rPr lang="en-US" sz="3200" i="1" dirty="0" smtClean="0"/>
              <a:t>x</a:t>
            </a:r>
            <a:endParaRPr lang="en-US" sz="3200" i="1" dirty="0"/>
          </a:p>
        </p:txBody>
      </p:sp>
      <p:sp>
        <p:nvSpPr>
          <p:cNvPr id="19" name="TextBox 18"/>
          <p:cNvSpPr txBox="1"/>
          <p:nvPr/>
        </p:nvSpPr>
        <p:spPr>
          <a:xfrm>
            <a:off x="1347495" y="3747842"/>
            <a:ext cx="4298620" cy="584776"/>
          </a:xfrm>
          <a:prstGeom prst="rect">
            <a:avLst/>
          </a:prstGeom>
          <a:noFill/>
        </p:spPr>
        <p:txBody>
          <a:bodyPr wrap="square" rtlCol="0">
            <a:spAutoFit/>
          </a:bodyPr>
          <a:lstStyle/>
          <a:p>
            <a:r>
              <a:rPr lang="en-US" sz="3200" dirty="0" smtClean="0"/>
              <a:t>Wave Equation:</a:t>
            </a:r>
            <a:endParaRPr lang="en-US" sz="3200" dirty="0"/>
          </a:p>
        </p:txBody>
      </p:sp>
      <p:pic>
        <p:nvPicPr>
          <p:cNvPr id="2" name="Picture 1"/>
          <p:cNvPicPr>
            <a:picLocks noChangeAspect="1"/>
          </p:cNvPicPr>
          <p:nvPr/>
        </p:nvPicPr>
        <p:blipFill>
          <a:blip r:embed="rId5"/>
          <a:stretch>
            <a:fillRect/>
          </a:stretch>
        </p:blipFill>
        <p:spPr>
          <a:xfrm>
            <a:off x="2704206" y="4241910"/>
            <a:ext cx="2628900" cy="1511300"/>
          </a:xfrm>
          <a:prstGeom prst="rect">
            <a:avLst/>
          </a:prstGeom>
        </p:spPr>
      </p:pic>
    </p:spTree>
    <p:extLst>
      <p:ext uri="{BB962C8B-B14F-4D97-AF65-F5344CB8AC3E}">
        <p14:creationId xmlns:p14="http://schemas.microsoft.com/office/powerpoint/2010/main" val="5125197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1942353" y="1613647"/>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300941" y="971176"/>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4975412" y="156882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59140" y="1571814"/>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70827" y="1837770"/>
            <a:ext cx="357189" cy="584776"/>
          </a:xfrm>
          <a:prstGeom prst="rect">
            <a:avLst/>
          </a:prstGeom>
          <a:noFill/>
        </p:spPr>
        <p:txBody>
          <a:bodyPr wrap="none" rtlCol="0">
            <a:spAutoFit/>
          </a:bodyPr>
          <a:lstStyle/>
          <a:p>
            <a:r>
              <a:rPr lang="en-US" sz="3200" dirty="0" smtClean="0"/>
              <a:t>L</a:t>
            </a:r>
            <a:endParaRPr lang="en-US" sz="3200" dirty="0"/>
          </a:p>
        </p:txBody>
      </p:sp>
      <p:cxnSp>
        <p:nvCxnSpPr>
          <p:cNvPr id="12" name="Curved Connector 11"/>
          <p:cNvCxnSpPr>
            <a:stCxn id="9" idx="7"/>
            <a:endCxn id="8" idx="1"/>
          </p:cNvCxnSpPr>
          <p:nvPr/>
        </p:nvCxnSpPr>
        <p:spPr>
          <a:xfrm rot="5400000" flipH="1" flipV="1">
            <a:off x="3697957" y="296548"/>
            <a:ext cx="2990" cy="2600057"/>
          </a:xfrm>
          <a:prstGeom prst="curvedConnector3">
            <a:avLst>
              <a:gd name="adj1" fmla="val 8623645"/>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graphicFrame>
        <p:nvGraphicFramePr>
          <p:cNvPr id="14" name="Object 13"/>
          <p:cNvGraphicFramePr>
            <a:graphicFrameLocks noChangeAspect="1"/>
          </p:cNvGraphicFramePr>
          <p:nvPr>
            <p:extLst>
              <p:ext uri="{D42A27DB-BD31-4B8C-83A1-F6EECF244321}">
                <p14:modId xmlns:p14="http://schemas.microsoft.com/office/powerpoint/2010/main" val="4143811820"/>
              </p:ext>
            </p:extLst>
          </p:nvPr>
        </p:nvGraphicFramePr>
        <p:xfrm>
          <a:off x="1530350" y="2553847"/>
          <a:ext cx="1793875" cy="717550"/>
        </p:xfrm>
        <a:graphic>
          <a:graphicData uri="http://schemas.openxmlformats.org/presentationml/2006/ole">
            <mc:AlternateContent xmlns:mc="http://schemas.openxmlformats.org/markup-compatibility/2006">
              <mc:Choice xmlns:v="urn:schemas-microsoft-com:vml" Requires="v">
                <p:oleObj spid="_x0000_s1072" name="Equation" r:id="rId3" imgW="508000" imgH="203200" progId="Equation.3">
                  <p:embed/>
                </p:oleObj>
              </mc:Choice>
              <mc:Fallback>
                <p:oleObj name="Equation" r:id="rId3" imgW="508000" imgH="203200" progId="Equation.3">
                  <p:embed/>
                  <p:pic>
                    <p:nvPicPr>
                      <p:cNvPr id="0" name=""/>
                      <p:cNvPicPr/>
                      <p:nvPr/>
                    </p:nvPicPr>
                    <p:blipFill>
                      <a:blip r:embed="rId4"/>
                      <a:stretch>
                        <a:fillRect/>
                      </a:stretch>
                    </p:blipFill>
                    <p:spPr>
                      <a:xfrm>
                        <a:off x="1530350" y="2553847"/>
                        <a:ext cx="1793875" cy="717550"/>
                      </a:xfrm>
                      <a:prstGeom prst="rect">
                        <a:avLst/>
                      </a:prstGeom>
                    </p:spPr>
                  </p:pic>
                </p:oleObj>
              </mc:Fallback>
            </mc:AlternateContent>
          </a:graphicData>
        </a:graphic>
      </p:graphicFrame>
      <p:sp>
        <p:nvSpPr>
          <p:cNvPr id="15" name="TextBox 14"/>
          <p:cNvSpPr txBox="1"/>
          <p:nvPr/>
        </p:nvSpPr>
        <p:spPr>
          <a:xfrm>
            <a:off x="3368675" y="2408806"/>
            <a:ext cx="4519186" cy="1077218"/>
          </a:xfrm>
          <a:prstGeom prst="rect">
            <a:avLst/>
          </a:prstGeom>
          <a:noFill/>
        </p:spPr>
        <p:txBody>
          <a:bodyPr wrap="none" rtlCol="0">
            <a:spAutoFit/>
          </a:bodyPr>
          <a:lstStyle/>
          <a:p>
            <a:r>
              <a:rPr lang="en-US" sz="3200" dirty="0" smtClean="0"/>
              <a:t>position of string at time </a:t>
            </a:r>
            <a:r>
              <a:rPr lang="en-US" sz="3200" i="1" dirty="0" smtClean="0"/>
              <a:t>t</a:t>
            </a:r>
            <a:r>
              <a:rPr lang="en-US" sz="3200" dirty="0" smtClean="0"/>
              <a:t> </a:t>
            </a:r>
          </a:p>
          <a:p>
            <a:r>
              <a:rPr lang="en-US" sz="3200" dirty="0" smtClean="0"/>
              <a:t>over point </a:t>
            </a:r>
            <a:r>
              <a:rPr lang="en-US" sz="3200" i="1" dirty="0" smtClean="0"/>
              <a:t>x</a:t>
            </a:r>
            <a:endParaRPr lang="en-US" sz="3200" i="1" dirty="0"/>
          </a:p>
        </p:txBody>
      </p:sp>
      <p:sp>
        <p:nvSpPr>
          <p:cNvPr id="19" name="TextBox 18"/>
          <p:cNvSpPr txBox="1"/>
          <p:nvPr/>
        </p:nvSpPr>
        <p:spPr>
          <a:xfrm>
            <a:off x="1347495" y="3747842"/>
            <a:ext cx="4298620" cy="584776"/>
          </a:xfrm>
          <a:prstGeom prst="rect">
            <a:avLst/>
          </a:prstGeom>
          <a:noFill/>
        </p:spPr>
        <p:txBody>
          <a:bodyPr wrap="square" rtlCol="0">
            <a:spAutoFit/>
          </a:bodyPr>
          <a:lstStyle/>
          <a:p>
            <a:r>
              <a:rPr lang="en-US" sz="3200" dirty="0" smtClean="0"/>
              <a:t>Wave Equation:</a:t>
            </a:r>
            <a:endParaRPr lang="en-US" sz="3200" dirty="0"/>
          </a:p>
        </p:txBody>
      </p:sp>
      <p:pic>
        <p:nvPicPr>
          <p:cNvPr id="2" name="Picture 1"/>
          <p:cNvPicPr>
            <a:picLocks noChangeAspect="1"/>
          </p:cNvPicPr>
          <p:nvPr/>
        </p:nvPicPr>
        <p:blipFill>
          <a:blip r:embed="rId5"/>
          <a:stretch>
            <a:fillRect/>
          </a:stretch>
        </p:blipFill>
        <p:spPr>
          <a:xfrm>
            <a:off x="2704206" y="4241910"/>
            <a:ext cx="2628900" cy="1511300"/>
          </a:xfrm>
          <a:prstGeom prst="rect">
            <a:avLst/>
          </a:prstGeom>
        </p:spPr>
      </p:pic>
      <p:sp>
        <p:nvSpPr>
          <p:cNvPr id="17" name="TextBox 16"/>
          <p:cNvSpPr txBox="1"/>
          <p:nvPr/>
        </p:nvSpPr>
        <p:spPr>
          <a:xfrm>
            <a:off x="1298572" y="5560182"/>
            <a:ext cx="6649769" cy="584776"/>
          </a:xfrm>
          <a:prstGeom prst="rect">
            <a:avLst/>
          </a:prstGeom>
          <a:noFill/>
        </p:spPr>
        <p:txBody>
          <a:bodyPr wrap="square" rtlCol="0">
            <a:spAutoFit/>
          </a:bodyPr>
          <a:lstStyle/>
          <a:p>
            <a:r>
              <a:rPr lang="en-US" sz="3200" dirty="0" smtClean="0"/>
              <a:t>“acceleration = (constant) (concavity)”</a:t>
            </a:r>
            <a:endParaRPr lang="en-US" sz="3200" dirty="0"/>
          </a:p>
        </p:txBody>
      </p:sp>
    </p:spTree>
    <p:extLst>
      <p:ext uri="{BB962C8B-B14F-4D97-AF65-F5344CB8AC3E}">
        <p14:creationId xmlns:p14="http://schemas.microsoft.com/office/powerpoint/2010/main" val="1607475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255334493"/>
              </p:ext>
            </p:extLst>
          </p:nvPr>
        </p:nvGraphicFramePr>
        <p:xfrm>
          <a:off x="1540783" y="1824869"/>
          <a:ext cx="6062434" cy="591457"/>
        </p:xfrm>
        <a:graphic>
          <a:graphicData uri="http://schemas.openxmlformats.org/presentationml/2006/ole">
            <mc:AlternateContent xmlns:mc="http://schemas.openxmlformats.org/markup-compatibility/2006">
              <mc:Choice xmlns:v="urn:schemas-microsoft-com:vml" Requires="v">
                <p:oleObj spid="_x0000_s2113" name="Equation" r:id="rId3" imgW="2082800" imgH="203200" progId="Equation.3">
                  <p:embed/>
                </p:oleObj>
              </mc:Choice>
              <mc:Fallback>
                <p:oleObj name="Equation" r:id="rId3" imgW="2082800" imgH="203200" progId="Equation.3">
                  <p:embed/>
                  <p:pic>
                    <p:nvPicPr>
                      <p:cNvPr id="0" name=""/>
                      <p:cNvPicPr/>
                      <p:nvPr/>
                    </p:nvPicPr>
                    <p:blipFill>
                      <a:blip r:embed="rId4"/>
                      <a:stretch>
                        <a:fillRect/>
                      </a:stretch>
                    </p:blipFill>
                    <p:spPr>
                      <a:xfrm>
                        <a:off x="1540783" y="1824869"/>
                        <a:ext cx="6062434" cy="591457"/>
                      </a:xfrm>
                      <a:prstGeom prst="rect">
                        <a:avLst/>
                      </a:prstGeom>
                    </p:spPr>
                  </p:pic>
                </p:oleObj>
              </mc:Fallback>
            </mc:AlternateContent>
          </a:graphicData>
        </a:graphic>
      </p:graphicFrame>
      <p:sp>
        <p:nvSpPr>
          <p:cNvPr id="8" name="TextBox 7"/>
          <p:cNvSpPr txBox="1"/>
          <p:nvPr/>
        </p:nvSpPr>
        <p:spPr>
          <a:xfrm>
            <a:off x="1285225" y="574492"/>
            <a:ext cx="5306519" cy="584776"/>
          </a:xfrm>
          <a:prstGeom prst="rect">
            <a:avLst/>
          </a:prstGeom>
          <a:noFill/>
        </p:spPr>
        <p:txBody>
          <a:bodyPr wrap="square" rtlCol="0">
            <a:spAutoFit/>
          </a:bodyPr>
          <a:lstStyle/>
          <a:p>
            <a:r>
              <a:rPr lang="en-US" sz="3200" dirty="0" smtClean="0"/>
              <a:t>One of many solutions:</a:t>
            </a:r>
            <a:endParaRPr lang="en-US" sz="3200" dirty="0"/>
          </a:p>
        </p:txBody>
      </p:sp>
    </p:spTree>
    <p:extLst>
      <p:ext uri="{BB962C8B-B14F-4D97-AF65-F5344CB8AC3E}">
        <p14:creationId xmlns:p14="http://schemas.microsoft.com/office/powerpoint/2010/main" val="2863924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85756" y="138206"/>
            <a:ext cx="4010683" cy="2249235"/>
          </a:xfrm>
          <a:prstGeom prst="rect">
            <a:avLst/>
          </a:prstGeom>
        </p:spPr>
      </p:pic>
      <p:pic>
        <p:nvPicPr>
          <p:cNvPr id="7" name="Picture 6"/>
          <p:cNvPicPr>
            <a:picLocks noChangeAspect="1"/>
          </p:cNvPicPr>
          <p:nvPr/>
        </p:nvPicPr>
        <p:blipFill>
          <a:blip r:embed="rId3"/>
          <a:stretch>
            <a:fillRect/>
          </a:stretch>
        </p:blipFill>
        <p:spPr>
          <a:xfrm>
            <a:off x="889052" y="258388"/>
            <a:ext cx="3124808" cy="1943921"/>
          </a:xfrm>
          <a:prstGeom prst="rect">
            <a:avLst/>
          </a:prstGeom>
        </p:spPr>
      </p:pic>
      <p:pic>
        <p:nvPicPr>
          <p:cNvPr id="8" name="Picture 7"/>
          <p:cNvPicPr>
            <a:picLocks noChangeAspect="1"/>
          </p:cNvPicPr>
          <p:nvPr/>
        </p:nvPicPr>
        <p:blipFill>
          <a:blip r:embed="rId4"/>
          <a:stretch>
            <a:fillRect/>
          </a:stretch>
        </p:blipFill>
        <p:spPr>
          <a:xfrm>
            <a:off x="3408218" y="2612380"/>
            <a:ext cx="2545865" cy="3887313"/>
          </a:xfrm>
          <a:prstGeom prst="rect">
            <a:avLst/>
          </a:prstGeom>
        </p:spPr>
      </p:pic>
      <p:pic>
        <p:nvPicPr>
          <p:cNvPr id="9" name="Picture 8"/>
          <p:cNvPicPr>
            <a:picLocks noChangeAspect="1"/>
          </p:cNvPicPr>
          <p:nvPr/>
        </p:nvPicPr>
        <p:blipFill>
          <a:blip r:embed="rId5"/>
          <a:stretch>
            <a:fillRect/>
          </a:stretch>
        </p:blipFill>
        <p:spPr>
          <a:xfrm>
            <a:off x="6127668" y="2922271"/>
            <a:ext cx="2668772" cy="3500836"/>
          </a:xfrm>
          <a:prstGeom prst="rect">
            <a:avLst/>
          </a:prstGeom>
        </p:spPr>
      </p:pic>
      <p:pic>
        <p:nvPicPr>
          <p:cNvPr id="10" name="Picture 9"/>
          <p:cNvPicPr>
            <a:picLocks noChangeAspect="1"/>
          </p:cNvPicPr>
          <p:nvPr/>
        </p:nvPicPr>
        <p:blipFill>
          <a:blip r:embed="rId6"/>
          <a:stretch>
            <a:fillRect/>
          </a:stretch>
        </p:blipFill>
        <p:spPr>
          <a:xfrm>
            <a:off x="376546" y="2922271"/>
            <a:ext cx="2597359" cy="2978892"/>
          </a:xfrm>
          <a:prstGeom prst="rect">
            <a:avLst/>
          </a:prstGeom>
        </p:spPr>
      </p:pic>
    </p:spTree>
    <p:extLst>
      <p:ext uri="{BB962C8B-B14F-4D97-AF65-F5344CB8AC3E}">
        <p14:creationId xmlns:p14="http://schemas.microsoft.com/office/powerpoint/2010/main" val="775776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1457813392"/>
              </p:ext>
            </p:extLst>
          </p:nvPr>
        </p:nvGraphicFramePr>
        <p:xfrm>
          <a:off x="1540783" y="1824869"/>
          <a:ext cx="6062434" cy="591457"/>
        </p:xfrm>
        <a:graphic>
          <a:graphicData uri="http://schemas.openxmlformats.org/presentationml/2006/ole">
            <mc:AlternateContent xmlns:mc="http://schemas.openxmlformats.org/markup-compatibility/2006">
              <mc:Choice xmlns:v="urn:schemas-microsoft-com:vml" Requires="v">
                <p:oleObj spid="_x0000_s7215" name="Equation" r:id="rId3" imgW="2082800" imgH="203200" progId="Equation.3">
                  <p:embed/>
                </p:oleObj>
              </mc:Choice>
              <mc:Fallback>
                <p:oleObj name="Equation" r:id="rId3" imgW="2082800" imgH="203200" progId="Equation.3">
                  <p:embed/>
                  <p:pic>
                    <p:nvPicPr>
                      <p:cNvPr id="0" name=""/>
                      <p:cNvPicPr/>
                      <p:nvPr/>
                    </p:nvPicPr>
                    <p:blipFill>
                      <a:blip r:embed="rId4"/>
                      <a:stretch>
                        <a:fillRect/>
                      </a:stretch>
                    </p:blipFill>
                    <p:spPr>
                      <a:xfrm>
                        <a:off x="1540783" y="1824869"/>
                        <a:ext cx="6062434" cy="591457"/>
                      </a:xfrm>
                      <a:prstGeom prst="rect">
                        <a:avLst/>
                      </a:prstGeom>
                    </p:spPr>
                  </p:pic>
                </p:oleObj>
              </mc:Fallback>
            </mc:AlternateContent>
          </a:graphicData>
        </a:graphic>
      </p:graphicFrame>
      <p:sp>
        <p:nvSpPr>
          <p:cNvPr id="8" name="TextBox 7"/>
          <p:cNvSpPr txBox="1"/>
          <p:nvPr/>
        </p:nvSpPr>
        <p:spPr>
          <a:xfrm>
            <a:off x="1285225" y="574492"/>
            <a:ext cx="5306519" cy="584776"/>
          </a:xfrm>
          <a:prstGeom prst="rect">
            <a:avLst/>
          </a:prstGeom>
          <a:noFill/>
        </p:spPr>
        <p:txBody>
          <a:bodyPr wrap="square" rtlCol="0">
            <a:spAutoFit/>
          </a:bodyPr>
          <a:lstStyle/>
          <a:p>
            <a:r>
              <a:rPr lang="en-US" sz="3200" dirty="0" smtClean="0"/>
              <a:t>One of many solutions:</a:t>
            </a:r>
            <a:endParaRPr lang="en-US" sz="3200" dirty="0"/>
          </a:p>
        </p:txBody>
      </p:sp>
      <p:cxnSp>
        <p:nvCxnSpPr>
          <p:cNvPr id="10" name="Straight Connector 9"/>
          <p:cNvCxnSpPr/>
          <p:nvPr/>
        </p:nvCxnSpPr>
        <p:spPr>
          <a:xfrm flipV="1">
            <a:off x="2154033" y="3548751"/>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512621" y="2906280"/>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187092" y="3503928"/>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470820" y="3506918"/>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082507" y="3772874"/>
            <a:ext cx="357189" cy="584776"/>
          </a:xfrm>
          <a:prstGeom prst="rect">
            <a:avLst/>
          </a:prstGeom>
          <a:noFill/>
        </p:spPr>
        <p:txBody>
          <a:bodyPr wrap="none" rtlCol="0">
            <a:spAutoFit/>
          </a:bodyPr>
          <a:lstStyle/>
          <a:p>
            <a:r>
              <a:rPr lang="en-US" sz="3200" dirty="0" smtClean="0"/>
              <a:t>L</a:t>
            </a:r>
            <a:endParaRPr lang="en-US" sz="3200" dirty="0"/>
          </a:p>
        </p:txBody>
      </p:sp>
      <p:cxnSp>
        <p:nvCxnSpPr>
          <p:cNvPr id="15" name="Curved Connector 14"/>
          <p:cNvCxnSpPr>
            <a:stCxn id="13" idx="7"/>
            <a:endCxn id="12" idx="1"/>
          </p:cNvCxnSpPr>
          <p:nvPr/>
        </p:nvCxnSpPr>
        <p:spPr>
          <a:xfrm rot="5400000" flipH="1" flipV="1">
            <a:off x="3909637" y="2231652"/>
            <a:ext cx="2990" cy="2600057"/>
          </a:xfrm>
          <a:prstGeom prst="curvedConnector3">
            <a:avLst>
              <a:gd name="adj1" fmla="val 17724916"/>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29902" y="2416326"/>
            <a:ext cx="2081259" cy="0"/>
          </a:xfrm>
          <a:prstGeom prst="line">
            <a:avLst/>
          </a:prstGeom>
          <a:ln w="76200" cmpd="sng">
            <a:solidFill>
              <a:srgbClr val="F2FF0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08588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3977181801"/>
              </p:ext>
            </p:extLst>
          </p:nvPr>
        </p:nvGraphicFramePr>
        <p:xfrm>
          <a:off x="1540783" y="1824869"/>
          <a:ext cx="6062434" cy="591457"/>
        </p:xfrm>
        <a:graphic>
          <a:graphicData uri="http://schemas.openxmlformats.org/presentationml/2006/ole">
            <mc:AlternateContent xmlns:mc="http://schemas.openxmlformats.org/markup-compatibility/2006">
              <mc:Choice xmlns:v="urn:schemas-microsoft-com:vml" Requires="v">
                <p:oleObj spid="_x0000_s8239" name="Equation" r:id="rId3" imgW="2082800" imgH="203200" progId="Equation.3">
                  <p:embed/>
                </p:oleObj>
              </mc:Choice>
              <mc:Fallback>
                <p:oleObj name="Equation" r:id="rId3" imgW="2082800" imgH="203200" progId="Equation.3">
                  <p:embed/>
                  <p:pic>
                    <p:nvPicPr>
                      <p:cNvPr id="0" name=""/>
                      <p:cNvPicPr/>
                      <p:nvPr/>
                    </p:nvPicPr>
                    <p:blipFill>
                      <a:blip r:embed="rId4"/>
                      <a:stretch>
                        <a:fillRect/>
                      </a:stretch>
                    </p:blipFill>
                    <p:spPr>
                      <a:xfrm>
                        <a:off x="1540783" y="1824869"/>
                        <a:ext cx="6062434" cy="591457"/>
                      </a:xfrm>
                      <a:prstGeom prst="rect">
                        <a:avLst/>
                      </a:prstGeom>
                    </p:spPr>
                  </p:pic>
                </p:oleObj>
              </mc:Fallback>
            </mc:AlternateContent>
          </a:graphicData>
        </a:graphic>
      </p:graphicFrame>
      <p:sp>
        <p:nvSpPr>
          <p:cNvPr id="8" name="TextBox 7"/>
          <p:cNvSpPr txBox="1"/>
          <p:nvPr/>
        </p:nvSpPr>
        <p:spPr>
          <a:xfrm>
            <a:off x="1285225" y="574492"/>
            <a:ext cx="5306519" cy="584776"/>
          </a:xfrm>
          <a:prstGeom prst="rect">
            <a:avLst/>
          </a:prstGeom>
          <a:noFill/>
        </p:spPr>
        <p:txBody>
          <a:bodyPr wrap="square" rtlCol="0">
            <a:spAutoFit/>
          </a:bodyPr>
          <a:lstStyle/>
          <a:p>
            <a:r>
              <a:rPr lang="en-US" sz="3200" dirty="0" smtClean="0"/>
              <a:t>One of many solutions:</a:t>
            </a:r>
            <a:endParaRPr lang="en-US" sz="3200" dirty="0"/>
          </a:p>
        </p:txBody>
      </p:sp>
      <p:cxnSp>
        <p:nvCxnSpPr>
          <p:cNvPr id="10" name="Straight Connector 9"/>
          <p:cNvCxnSpPr/>
          <p:nvPr/>
        </p:nvCxnSpPr>
        <p:spPr>
          <a:xfrm flipV="1">
            <a:off x="2154033" y="3548751"/>
            <a:ext cx="4213412" cy="14941"/>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512621" y="2906280"/>
            <a:ext cx="29883" cy="1284942"/>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5187092" y="3503928"/>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470820" y="3506918"/>
            <a:ext cx="164353" cy="1792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082507" y="3772874"/>
            <a:ext cx="357189" cy="584776"/>
          </a:xfrm>
          <a:prstGeom prst="rect">
            <a:avLst/>
          </a:prstGeom>
          <a:noFill/>
        </p:spPr>
        <p:txBody>
          <a:bodyPr wrap="none" rtlCol="0">
            <a:spAutoFit/>
          </a:bodyPr>
          <a:lstStyle/>
          <a:p>
            <a:r>
              <a:rPr lang="en-US" sz="3200" dirty="0" smtClean="0"/>
              <a:t>L</a:t>
            </a:r>
            <a:endParaRPr lang="en-US" sz="3200" dirty="0"/>
          </a:p>
        </p:txBody>
      </p:sp>
      <p:cxnSp>
        <p:nvCxnSpPr>
          <p:cNvPr id="15" name="Curved Connector 14"/>
          <p:cNvCxnSpPr>
            <a:stCxn id="13" idx="7"/>
            <a:endCxn id="12" idx="1"/>
          </p:cNvCxnSpPr>
          <p:nvPr/>
        </p:nvCxnSpPr>
        <p:spPr>
          <a:xfrm rot="5400000" flipH="1" flipV="1">
            <a:off x="3909637" y="2231652"/>
            <a:ext cx="2990" cy="2600057"/>
          </a:xfrm>
          <a:prstGeom prst="curvedConnector3">
            <a:avLst>
              <a:gd name="adj1" fmla="val 17724916"/>
            </a:avLst>
          </a:prstGeom>
          <a:ln>
            <a:solidFill>
              <a:schemeClr val="accent3">
                <a:lumMod val="5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129902" y="2416326"/>
            <a:ext cx="2081259" cy="0"/>
          </a:xfrm>
          <a:prstGeom prst="line">
            <a:avLst/>
          </a:prstGeom>
          <a:ln w="76200" cmpd="sng">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84936" y="4944873"/>
            <a:ext cx="6396177" cy="584776"/>
          </a:xfrm>
          <a:prstGeom prst="rect">
            <a:avLst/>
          </a:prstGeom>
          <a:noFill/>
        </p:spPr>
        <p:txBody>
          <a:bodyPr wrap="square" rtlCol="0">
            <a:spAutoFit/>
          </a:bodyPr>
          <a:lstStyle/>
          <a:p>
            <a:r>
              <a:rPr lang="en-US" sz="3200" dirty="0" smtClean="0"/>
              <a:t>This oscillates with frequency 1/2L</a:t>
            </a:r>
            <a:endParaRPr lang="en-US" sz="3200" dirty="0"/>
          </a:p>
        </p:txBody>
      </p:sp>
      <p:cxnSp>
        <p:nvCxnSpPr>
          <p:cNvPr id="16" name="Straight Connector 15"/>
          <p:cNvCxnSpPr/>
          <p:nvPr/>
        </p:nvCxnSpPr>
        <p:spPr>
          <a:xfrm>
            <a:off x="5439696" y="2399837"/>
            <a:ext cx="2081259" cy="0"/>
          </a:xfrm>
          <a:prstGeom prst="line">
            <a:avLst/>
          </a:prstGeom>
          <a:ln w="76200" cmpd="sng">
            <a:solidFill>
              <a:srgbClr val="FFD40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491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4080" y="648836"/>
            <a:ext cx="8321054"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length of a string?</a:t>
            </a:r>
          </a:p>
        </p:txBody>
      </p:sp>
      <p:sp>
        <p:nvSpPr>
          <p:cNvPr id="4" name="TextBox 3"/>
          <p:cNvSpPr txBox="1"/>
          <p:nvPr/>
        </p:nvSpPr>
        <p:spPr>
          <a:xfrm>
            <a:off x="801376" y="1708364"/>
            <a:ext cx="7499667" cy="4524316"/>
          </a:xfrm>
          <a:prstGeom prst="rect">
            <a:avLst/>
          </a:prstGeom>
          <a:noFill/>
        </p:spPr>
        <p:txBody>
          <a:bodyPr wrap="square" rtlCol="0">
            <a:spAutoFit/>
          </a:bodyPr>
          <a:lstStyle/>
          <a:p>
            <a:r>
              <a:rPr lang="en-US" sz="3600" dirty="0" smtClean="0"/>
              <a:t>Yes!</a:t>
            </a:r>
          </a:p>
          <a:p>
            <a:endParaRPr lang="en-US" sz="3600" dirty="0"/>
          </a:p>
          <a:p>
            <a:r>
              <a:rPr lang="en-US" sz="3600" dirty="0" smtClean="0"/>
              <a:t>A string has an infinite list of modes of vibration each with higher and higher frequencies.</a:t>
            </a:r>
          </a:p>
          <a:p>
            <a:endParaRPr lang="en-US" sz="3600" dirty="0"/>
          </a:p>
          <a:p>
            <a:r>
              <a:rPr lang="en-US" sz="3600" dirty="0" smtClean="0"/>
              <a:t>Each frequency is a multiple of the length of the string. </a:t>
            </a:r>
            <a:endParaRPr lang="en-US" sz="3600" dirty="0"/>
          </a:p>
        </p:txBody>
      </p:sp>
    </p:spTree>
    <p:extLst>
      <p:ext uri="{BB962C8B-B14F-4D97-AF65-F5344CB8AC3E}">
        <p14:creationId xmlns:p14="http://schemas.microsoft.com/office/powerpoint/2010/main" val="185530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1966, Mark </a:t>
            </a:r>
            <a:r>
              <a:rPr lang="en-US" dirty="0" err="1" smtClean="0"/>
              <a:t>Kac</a:t>
            </a:r>
            <a:endParaRPr lang="en-US" dirty="0"/>
          </a:p>
        </p:txBody>
      </p:sp>
      <p:sp>
        <p:nvSpPr>
          <p:cNvPr id="5" name="TextBox 4"/>
          <p:cNvSpPr txBox="1"/>
          <p:nvPr/>
        </p:nvSpPr>
        <p:spPr>
          <a:xfrm>
            <a:off x="494080" y="3044280"/>
            <a:ext cx="8155840"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shape of a drum?</a:t>
            </a:r>
          </a:p>
        </p:txBody>
      </p:sp>
    </p:spTree>
    <p:extLst>
      <p:ext uri="{BB962C8B-B14F-4D97-AF65-F5344CB8AC3E}">
        <p14:creationId xmlns:p14="http://schemas.microsoft.com/office/powerpoint/2010/main" val="1047249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Nodes of a vibrating square</a:t>
            </a:r>
            <a:endParaRPr lang="en-US" dirty="0"/>
          </a:p>
        </p:txBody>
      </p:sp>
      <p:pic>
        <p:nvPicPr>
          <p:cNvPr id="4" name="Picture 3" descr="whipple_museum_cprt_chladn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959511" y="640103"/>
            <a:ext cx="5329381" cy="6490912"/>
          </a:xfrm>
          <a:prstGeom prst="rect">
            <a:avLst/>
          </a:prstGeom>
        </p:spPr>
      </p:pic>
    </p:spTree>
    <p:extLst>
      <p:ext uri="{BB962C8B-B14F-4D97-AF65-F5344CB8AC3E}">
        <p14:creationId xmlns:p14="http://schemas.microsoft.com/office/powerpoint/2010/main" val="2468110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Nodes of a vibrating disk</a:t>
            </a:r>
            <a:endParaRPr lang="en-US" dirty="0"/>
          </a:p>
        </p:txBody>
      </p:sp>
      <p:pic>
        <p:nvPicPr>
          <p:cNvPr id="3" name="Picture 2"/>
          <p:cNvPicPr>
            <a:picLocks noChangeAspect="1"/>
          </p:cNvPicPr>
          <p:nvPr/>
        </p:nvPicPr>
        <p:blipFill>
          <a:blip r:embed="rId2"/>
          <a:stretch>
            <a:fillRect/>
          </a:stretch>
        </p:blipFill>
        <p:spPr>
          <a:xfrm>
            <a:off x="2495985" y="1285052"/>
            <a:ext cx="4472340" cy="5401800"/>
          </a:xfrm>
          <a:prstGeom prst="rect">
            <a:avLst/>
          </a:prstGeom>
        </p:spPr>
      </p:pic>
    </p:spTree>
    <p:extLst>
      <p:ext uri="{BB962C8B-B14F-4D97-AF65-F5344CB8AC3E}">
        <p14:creationId xmlns:p14="http://schemas.microsoft.com/office/powerpoint/2010/main" val="8833514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1966, Mark </a:t>
            </a:r>
            <a:r>
              <a:rPr lang="en-US" dirty="0" err="1" smtClean="0"/>
              <a:t>Kac</a:t>
            </a:r>
            <a:endParaRPr lang="en-US" dirty="0"/>
          </a:p>
        </p:txBody>
      </p:sp>
      <p:sp>
        <p:nvSpPr>
          <p:cNvPr id="5" name="TextBox 4"/>
          <p:cNvSpPr txBox="1"/>
          <p:nvPr/>
        </p:nvSpPr>
        <p:spPr>
          <a:xfrm>
            <a:off x="494080" y="3044280"/>
            <a:ext cx="8155840" cy="769441"/>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Can you hear the shape of a drum?</a:t>
            </a:r>
          </a:p>
        </p:txBody>
      </p:sp>
      <p:sp>
        <p:nvSpPr>
          <p:cNvPr id="4" name="TextBox 3"/>
          <p:cNvSpPr txBox="1"/>
          <p:nvPr/>
        </p:nvSpPr>
        <p:spPr>
          <a:xfrm>
            <a:off x="494080" y="2021208"/>
            <a:ext cx="8155840" cy="28007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Given the infinite list of fundamental frequencies at which a disk vibrates, can you determine its radius?</a:t>
            </a:r>
          </a:p>
        </p:txBody>
      </p:sp>
    </p:spTree>
    <p:extLst>
      <p:ext uri="{BB962C8B-B14F-4D97-AF65-F5344CB8AC3E}">
        <p14:creationId xmlns:p14="http://schemas.microsoft.com/office/powerpoint/2010/main" val="21990139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4080" y="691459"/>
            <a:ext cx="8155840" cy="28007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Given the infinite list of fundamental frequencies at which a disk vibrates, can you determine its radius?</a:t>
            </a:r>
          </a:p>
        </p:txBody>
      </p:sp>
      <p:sp>
        <p:nvSpPr>
          <p:cNvPr id="2" name="TextBox 1"/>
          <p:cNvSpPr txBox="1"/>
          <p:nvPr/>
        </p:nvSpPr>
        <p:spPr>
          <a:xfrm>
            <a:off x="494080" y="3841072"/>
            <a:ext cx="8155840" cy="1077218"/>
          </a:xfrm>
          <a:prstGeom prst="rect">
            <a:avLst/>
          </a:prstGeom>
          <a:noFill/>
        </p:spPr>
        <p:txBody>
          <a:bodyPr wrap="square" rtlCol="0">
            <a:spAutoFit/>
          </a:bodyPr>
          <a:lstStyle/>
          <a:p>
            <a:r>
              <a:rPr lang="en-US" sz="3200" dirty="0" smtClean="0"/>
              <a:t>Yes, from the infinite list of frequencies we </a:t>
            </a:r>
          </a:p>
          <a:p>
            <a:r>
              <a:rPr lang="en-US" sz="3200" dirty="0" smtClean="0"/>
              <a:t>can detect the area of a drum.</a:t>
            </a:r>
            <a:endParaRPr lang="en-US" sz="3200" dirty="0"/>
          </a:p>
        </p:txBody>
      </p:sp>
    </p:spTree>
    <p:extLst>
      <p:ext uri="{BB962C8B-B14F-4D97-AF65-F5344CB8AC3E}">
        <p14:creationId xmlns:p14="http://schemas.microsoft.com/office/powerpoint/2010/main" val="1252801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4080" y="691459"/>
            <a:ext cx="8155840" cy="28007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Given the infinite list of fundamental frequencies at which a disk vibrates, can you determine its radius?</a:t>
            </a:r>
          </a:p>
        </p:txBody>
      </p:sp>
      <p:sp>
        <p:nvSpPr>
          <p:cNvPr id="2" name="TextBox 1"/>
          <p:cNvSpPr txBox="1"/>
          <p:nvPr/>
        </p:nvSpPr>
        <p:spPr>
          <a:xfrm>
            <a:off x="494080" y="3841072"/>
            <a:ext cx="8155840" cy="1077218"/>
          </a:xfrm>
          <a:prstGeom prst="rect">
            <a:avLst/>
          </a:prstGeom>
          <a:noFill/>
        </p:spPr>
        <p:txBody>
          <a:bodyPr wrap="square" rtlCol="0">
            <a:spAutoFit/>
          </a:bodyPr>
          <a:lstStyle/>
          <a:p>
            <a:r>
              <a:rPr lang="en-US" sz="3200" dirty="0" smtClean="0"/>
              <a:t>Yes, from the infinite list of frequencies we </a:t>
            </a:r>
          </a:p>
          <a:p>
            <a:r>
              <a:rPr lang="en-US" sz="3200" dirty="0" smtClean="0"/>
              <a:t>can detect the area of a drum.</a:t>
            </a:r>
            <a:endParaRPr lang="en-US" sz="3200" dirty="0"/>
          </a:p>
        </p:txBody>
      </p:sp>
      <p:sp>
        <p:nvSpPr>
          <p:cNvPr id="6" name="TextBox 5"/>
          <p:cNvSpPr txBox="1"/>
          <p:nvPr/>
        </p:nvSpPr>
        <p:spPr>
          <a:xfrm>
            <a:off x="494081" y="5267136"/>
            <a:ext cx="8155840" cy="1077218"/>
          </a:xfrm>
          <a:prstGeom prst="rect">
            <a:avLst/>
          </a:prstGeom>
          <a:noFill/>
        </p:spPr>
        <p:txBody>
          <a:bodyPr wrap="square" rtlCol="0">
            <a:spAutoFit/>
          </a:bodyPr>
          <a:lstStyle/>
          <a:p>
            <a:r>
              <a:rPr lang="en-US" sz="3200" dirty="0" smtClean="0"/>
              <a:t>In fact we can also detect the perimeter of a drum.</a:t>
            </a:r>
            <a:endParaRPr lang="en-US" sz="3200" dirty="0"/>
          </a:p>
        </p:txBody>
      </p:sp>
    </p:spTree>
    <p:extLst>
      <p:ext uri="{BB962C8B-B14F-4D97-AF65-F5344CB8AC3E}">
        <p14:creationId xmlns:p14="http://schemas.microsoft.com/office/powerpoint/2010/main" val="686085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4080" y="2399793"/>
            <a:ext cx="8155840" cy="1446550"/>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4400" i="1" dirty="0" smtClean="0"/>
              <a:t>So YES we can hear the shape of a drum.  But wait...</a:t>
            </a:r>
          </a:p>
        </p:txBody>
      </p:sp>
    </p:spTree>
    <p:extLst>
      <p:ext uri="{BB962C8B-B14F-4D97-AF65-F5344CB8AC3E}">
        <p14:creationId xmlns:p14="http://schemas.microsoft.com/office/powerpoint/2010/main" val="1286347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flipH="1">
            <a:off x="3531454" y="2969474"/>
            <a:ext cx="1333432" cy="646331"/>
          </a:xfrm>
          <a:prstGeom prst="rect">
            <a:avLst/>
          </a:prstGeom>
          <a:noFill/>
        </p:spPr>
        <p:txBody>
          <a:bodyPr wrap="square" rtlCol="0">
            <a:spAutoFit/>
          </a:bodyPr>
          <a:lstStyle/>
          <a:p>
            <a:r>
              <a:rPr lang="en-US" dirty="0" smtClean="0"/>
              <a:t>Map of region</a:t>
            </a:r>
            <a:endParaRPr lang="en-US" dirty="0"/>
          </a:p>
        </p:txBody>
      </p:sp>
      <p:pic>
        <p:nvPicPr>
          <p:cNvPr id="3" name="Picture 2"/>
          <p:cNvPicPr>
            <a:picLocks noChangeAspect="1"/>
          </p:cNvPicPr>
          <p:nvPr/>
        </p:nvPicPr>
        <p:blipFill>
          <a:blip r:embed="rId2"/>
          <a:stretch>
            <a:fillRect/>
          </a:stretch>
        </p:blipFill>
        <p:spPr>
          <a:xfrm>
            <a:off x="347099" y="1587413"/>
            <a:ext cx="8440937" cy="3835469"/>
          </a:xfrm>
          <a:prstGeom prst="rect">
            <a:avLst/>
          </a:prstGeom>
        </p:spPr>
      </p:pic>
    </p:spTree>
    <p:extLst>
      <p:ext uri="{BB962C8B-B14F-4D97-AF65-F5344CB8AC3E}">
        <p14:creationId xmlns:p14="http://schemas.microsoft.com/office/powerpoint/2010/main" val="41075921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d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41654">
            <a:off x="3936861" y="1599546"/>
            <a:ext cx="3976775" cy="3289878"/>
          </a:xfrm>
          <a:prstGeom prst="rect">
            <a:avLst/>
          </a:prstGeom>
        </p:spPr>
      </p:pic>
      <p:sp>
        <p:nvSpPr>
          <p:cNvPr id="2" name="Title 1"/>
          <p:cNvSpPr>
            <a:spLocks noGrp="1"/>
          </p:cNvSpPr>
          <p:nvPr>
            <p:ph type="title"/>
          </p:nvPr>
        </p:nvSpPr>
        <p:spPr/>
        <p:txBody>
          <a:bodyPr/>
          <a:lstStyle/>
          <a:p>
            <a:r>
              <a:rPr lang="en-US" dirty="0" smtClean="0"/>
              <a:t>These “drums” sound the same.</a:t>
            </a:r>
            <a:endParaRPr lang="en-US" dirty="0"/>
          </a:p>
        </p:txBody>
      </p:sp>
      <p:pic>
        <p:nvPicPr>
          <p:cNvPr id="3" name="Picture 2" descr="onedr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20931">
            <a:off x="1023784" y="1744703"/>
            <a:ext cx="3274697" cy="3059963"/>
          </a:xfrm>
          <a:prstGeom prst="rect">
            <a:avLst/>
          </a:prstGeom>
        </p:spPr>
      </p:pic>
    </p:spTree>
    <p:extLst>
      <p:ext uri="{BB962C8B-B14F-4D97-AF65-F5344CB8AC3E}">
        <p14:creationId xmlns:p14="http://schemas.microsoft.com/office/powerpoint/2010/main" val="7759505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 drums sound the same.</a:t>
            </a:r>
            <a:endParaRPr lang="en-US" dirty="0"/>
          </a:p>
        </p:txBody>
      </p:sp>
      <p:pic>
        <p:nvPicPr>
          <p:cNvPr id="3" name="Picture 2" descr="drums_no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73" y="1606111"/>
            <a:ext cx="7565077" cy="4054486"/>
          </a:xfrm>
          <a:prstGeom prst="rect">
            <a:avLst/>
          </a:prstGeom>
        </p:spPr>
      </p:pic>
    </p:spTree>
    <p:extLst>
      <p:ext uri="{BB962C8B-B14F-4D97-AF65-F5344CB8AC3E}">
        <p14:creationId xmlns:p14="http://schemas.microsoft.com/office/powerpoint/2010/main" val="33083776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d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41654">
            <a:off x="3936861" y="1599546"/>
            <a:ext cx="3976775" cy="3289878"/>
          </a:xfrm>
          <a:prstGeom prst="rect">
            <a:avLst/>
          </a:prstGeom>
        </p:spPr>
      </p:pic>
      <p:sp>
        <p:nvSpPr>
          <p:cNvPr id="2" name="Title 1"/>
          <p:cNvSpPr>
            <a:spLocks noGrp="1"/>
          </p:cNvSpPr>
          <p:nvPr>
            <p:ph type="title"/>
          </p:nvPr>
        </p:nvSpPr>
        <p:spPr/>
        <p:txBody>
          <a:bodyPr/>
          <a:lstStyle/>
          <a:p>
            <a:r>
              <a:rPr lang="en-US" dirty="0" smtClean="0"/>
              <a:t>These drums sound the same.</a:t>
            </a:r>
            <a:endParaRPr lang="en-US" dirty="0"/>
          </a:p>
        </p:txBody>
      </p:sp>
      <p:pic>
        <p:nvPicPr>
          <p:cNvPr id="3" name="Picture 2" descr="onedr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20931">
            <a:off x="1023784" y="1744703"/>
            <a:ext cx="3274697" cy="3059963"/>
          </a:xfrm>
          <a:prstGeom prst="rect">
            <a:avLst/>
          </a:prstGeom>
        </p:spPr>
      </p:pic>
    </p:spTree>
    <p:extLst>
      <p:ext uri="{BB962C8B-B14F-4D97-AF65-F5344CB8AC3E}">
        <p14:creationId xmlns:p14="http://schemas.microsoft.com/office/powerpoint/2010/main" val="20193362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dru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741654">
            <a:off x="3936861" y="1599546"/>
            <a:ext cx="3976775" cy="3289878"/>
          </a:xfrm>
          <a:prstGeom prst="rect">
            <a:avLst/>
          </a:prstGeom>
        </p:spPr>
      </p:pic>
      <p:sp>
        <p:nvSpPr>
          <p:cNvPr id="2" name="Title 1"/>
          <p:cNvSpPr>
            <a:spLocks noGrp="1"/>
          </p:cNvSpPr>
          <p:nvPr>
            <p:ph type="title"/>
          </p:nvPr>
        </p:nvSpPr>
        <p:spPr/>
        <p:txBody>
          <a:bodyPr/>
          <a:lstStyle/>
          <a:p>
            <a:r>
              <a:rPr lang="en-US" dirty="0" smtClean="0"/>
              <a:t>These drums sound the same.</a:t>
            </a:r>
            <a:endParaRPr lang="en-US" dirty="0"/>
          </a:p>
        </p:txBody>
      </p:sp>
      <p:pic>
        <p:nvPicPr>
          <p:cNvPr id="3" name="Picture 2" descr="onedr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20931">
            <a:off x="1023784" y="1744703"/>
            <a:ext cx="3274697" cy="3059963"/>
          </a:xfrm>
          <a:prstGeom prst="rect">
            <a:avLst/>
          </a:prstGeom>
        </p:spPr>
      </p:pic>
      <p:sp>
        <p:nvSpPr>
          <p:cNvPr id="5" name="Title 1"/>
          <p:cNvSpPr txBox="1">
            <a:spLocks/>
          </p:cNvSpPr>
          <p:nvPr/>
        </p:nvSpPr>
        <p:spPr>
          <a:xfrm>
            <a:off x="457200" y="5203134"/>
            <a:ext cx="8382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1996  Carolyn Gordon, David L. Webb, </a:t>
            </a:r>
          </a:p>
          <a:p>
            <a:r>
              <a:rPr lang="en-US" sz="3200" dirty="0" smtClean="0"/>
              <a:t>Scott </a:t>
            </a:r>
            <a:r>
              <a:rPr lang="en-US" sz="3200" dirty="0" err="1" smtClean="0"/>
              <a:t>Wolpert</a:t>
            </a:r>
            <a:endParaRPr lang="en-US" sz="3200" dirty="0"/>
          </a:p>
        </p:txBody>
      </p:sp>
    </p:spTree>
    <p:extLst>
      <p:ext uri="{BB962C8B-B14F-4D97-AF65-F5344CB8AC3E}">
        <p14:creationId xmlns:p14="http://schemas.microsoft.com/office/powerpoint/2010/main" val="42374071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to make new math!</a:t>
            </a:r>
            <a:endParaRPr lang="en-US" dirty="0"/>
          </a:p>
        </p:txBody>
      </p:sp>
      <p:sp>
        <p:nvSpPr>
          <p:cNvPr id="3" name="Content Placeholder 2"/>
          <p:cNvSpPr>
            <a:spLocks noGrp="1"/>
          </p:cNvSpPr>
          <p:nvPr>
            <p:ph idx="1"/>
          </p:nvPr>
        </p:nvSpPr>
        <p:spPr/>
        <p:txBody>
          <a:bodyPr/>
          <a:lstStyle/>
          <a:p>
            <a:r>
              <a:rPr lang="en-US" dirty="0" smtClean="0"/>
              <a:t>Is it possible to find two drumheads that sound the same and are convex?  </a:t>
            </a:r>
          </a:p>
        </p:txBody>
      </p:sp>
    </p:spTree>
    <p:extLst>
      <p:ext uri="{BB962C8B-B14F-4D97-AF65-F5344CB8AC3E}">
        <p14:creationId xmlns:p14="http://schemas.microsoft.com/office/powerpoint/2010/main" val="37898956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to make new math!</a:t>
            </a:r>
            <a:endParaRPr lang="en-US" dirty="0"/>
          </a:p>
        </p:txBody>
      </p:sp>
      <p:sp>
        <p:nvSpPr>
          <p:cNvPr id="3" name="Content Placeholder 2"/>
          <p:cNvSpPr>
            <a:spLocks noGrp="1"/>
          </p:cNvSpPr>
          <p:nvPr>
            <p:ph idx="1"/>
          </p:nvPr>
        </p:nvSpPr>
        <p:spPr/>
        <p:txBody>
          <a:bodyPr/>
          <a:lstStyle/>
          <a:p>
            <a:r>
              <a:rPr lang="en-US" dirty="0" smtClean="0"/>
              <a:t>Is it possible to find two drumheads that sound the same and are convex?  </a:t>
            </a:r>
          </a:p>
        </p:txBody>
      </p:sp>
      <p:sp>
        <p:nvSpPr>
          <p:cNvPr id="4" name="TextBox 3"/>
          <p:cNvSpPr txBox="1"/>
          <p:nvPr/>
        </p:nvSpPr>
        <p:spPr>
          <a:xfrm rot="19458443">
            <a:off x="7558294" y="1753075"/>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Tree>
    <p:extLst>
      <p:ext uri="{BB962C8B-B14F-4D97-AF65-F5344CB8AC3E}">
        <p14:creationId xmlns:p14="http://schemas.microsoft.com/office/powerpoint/2010/main" val="39521259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to make new math!</a:t>
            </a:r>
            <a:endParaRPr lang="en-US" dirty="0"/>
          </a:p>
        </p:txBody>
      </p:sp>
      <p:sp>
        <p:nvSpPr>
          <p:cNvPr id="3" name="Content Placeholder 2"/>
          <p:cNvSpPr>
            <a:spLocks noGrp="1"/>
          </p:cNvSpPr>
          <p:nvPr>
            <p:ph idx="1"/>
          </p:nvPr>
        </p:nvSpPr>
        <p:spPr/>
        <p:txBody>
          <a:bodyPr/>
          <a:lstStyle/>
          <a:p>
            <a:r>
              <a:rPr lang="en-US" dirty="0" smtClean="0"/>
              <a:t>Is it possible to find two drumheads that sound the same and are convex?  </a:t>
            </a:r>
          </a:p>
          <a:p>
            <a:r>
              <a:rPr lang="en-US" dirty="0" smtClean="0"/>
              <a:t>Is it possible to find two drumheads that sound the same and have smooth edges?  </a:t>
            </a:r>
          </a:p>
        </p:txBody>
      </p:sp>
      <p:sp>
        <p:nvSpPr>
          <p:cNvPr id="4" name="TextBox 3"/>
          <p:cNvSpPr txBox="1"/>
          <p:nvPr/>
        </p:nvSpPr>
        <p:spPr>
          <a:xfrm rot="19458443">
            <a:off x="7558294" y="1753075"/>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Tree>
    <p:extLst>
      <p:ext uri="{BB962C8B-B14F-4D97-AF65-F5344CB8AC3E}">
        <p14:creationId xmlns:p14="http://schemas.microsoft.com/office/powerpoint/2010/main" val="2463152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Invitation to make new math!</a:t>
            </a:r>
            <a:endParaRPr lang="en-US" dirty="0"/>
          </a:p>
        </p:txBody>
      </p:sp>
      <p:sp>
        <p:nvSpPr>
          <p:cNvPr id="3" name="Content Placeholder 2"/>
          <p:cNvSpPr>
            <a:spLocks noGrp="1"/>
          </p:cNvSpPr>
          <p:nvPr>
            <p:ph idx="1"/>
          </p:nvPr>
        </p:nvSpPr>
        <p:spPr/>
        <p:txBody>
          <a:bodyPr/>
          <a:lstStyle/>
          <a:p>
            <a:r>
              <a:rPr lang="en-US" dirty="0" smtClean="0"/>
              <a:t>Is it possible to find two drumheads that sound the same and are convex?  </a:t>
            </a:r>
          </a:p>
          <a:p>
            <a:r>
              <a:rPr lang="en-US" dirty="0" smtClean="0"/>
              <a:t>Is it possible to find two drumheads that sound the same and have smooth edges?  </a:t>
            </a:r>
          </a:p>
        </p:txBody>
      </p:sp>
      <p:sp>
        <p:nvSpPr>
          <p:cNvPr id="4" name="TextBox 3"/>
          <p:cNvSpPr txBox="1"/>
          <p:nvPr/>
        </p:nvSpPr>
        <p:spPr>
          <a:xfrm rot="19458443">
            <a:off x="7558294" y="1753075"/>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
        <p:nvSpPr>
          <p:cNvPr id="6" name="TextBox 5"/>
          <p:cNvSpPr txBox="1"/>
          <p:nvPr/>
        </p:nvSpPr>
        <p:spPr>
          <a:xfrm rot="19458443">
            <a:off x="7657036" y="2674659"/>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Tree>
    <p:extLst>
      <p:ext uri="{BB962C8B-B14F-4D97-AF65-F5344CB8AC3E}">
        <p14:creationId xmlns:p14="http://schemas.microsoft.com/office/powerpoint/2010/main" val="40358555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oothby_wackyfold.png"/>
          <p:cNvPicPr>
            <a:picLocks noChangeAspect="1"/>
          </p:cNvPicPr>
          <p:nvPr/>
        </p:nvPicPr>
        <p:blipFill rotWithShape="1">
          <a:blip r:embed="rId2">
            <a:extLst>
              <a:ext uri="{28A0092B-C50C-407E-A947-70E740481C1C}">
                <a14:useLocalDpi xmlns:a14="http://schemas.microsoft.com/office/drawing/2010/main" val="0"/>
              </a:ext>
            </a:extLst>
          </a:blip>
          <a:srcRect t="1" r="12618" b="-5207"/>
          <a:stretch/>
        </p:blipFill>
        <p:spPr>
          <a:xfrm>
            <a:off x="3078531" y="3744826"/>
            <a:ext cx="5914975" cy="3113174"/>
          </a:xfrm>
          <a:prstGeom prst="rect">
            <a:avLst/>
          </a:prstGeom>
        </p:spPr>
      </p:pic>
      <p:sp>
        <p:nvSpPr>
          <p:cNvPr id="2" name="Title 1"/>
          <p:cNvSpPr>
            <a:spLocks noGrp="1"/>
          </p:cNvSpPr>
          <p:nvPr>
            <p:ph type="title"/>
          </p:nvPr>
        </p:nvSpPr>
        <p:spPr/>
        <p:txBody>
          <a:bodyPr/>
          <a:lstStyle/>
          <a:p>
            <a:r>
              <a:rPr lang="en-US" dirty="0" smtClean="0"/>
              <a:t>Invitation to make new math!</a:t>
            </a:r>
            <a:endParaRPr lang="en-US" dirty="0"/>
          </a:p>
        </p:txBody>
      </p:sp>
      <p:sp>
        <p:nvSpPr>
          <p:cNvPr id="4" name="TextBox 3"/>
          <p:cNvSpPr txBox="1"/>
          <p:nvPr/>
        </p:nvSpPr>
        <p:spPr>
          <a:xfrm rot="19458443">
            <a:off x="7558294" y="1753075"/>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
        <p:nvSpPr>
          <p:cNvPr id="6" name="TextBox 5"/>
          <p:cNvSpPr txBox="1"/>
          <p:nvPr/>
        </p:nvSpPr>
        <p:spPr>
          <a:xfrm rot="19458443">
            <a:off x="7657036" y="2674659"/>
            <a:ext cx="1286730" cy="584776"/>
          </a:xfrm>
          <a:prstGeom prst="rect">
            <a:avLst/>
          </a:prstGeom>
          <a:noFill/>
        </p:spPr>
        <p:txBody>
          <a:bodyPr wrap="none" rtlCol="0">
            <a:spAutoFit/>
          </a:bodyPr>
          <a:lstStyle/>
          <a:p>
            <a:r>
              <a:rPr lang="en-US" sz="3200" dirty="0" smtClean="0">
                <a:solidFill>
                  <a:srgbClr val="FF0000"/>
                </a:solidFill>
              </a:rPr>
              <a:t>HARD!</a:t>
            </a:r>
            <a:endParaRPr lang="en-US" sz="3200" dirty="0">
              <a:solidFill>
                <a:srgbClr val="FF0000"/>
              </a:solidFill>
            </a:endParaRPr>
          </a:p>
        </p:txBody>
      </p:sp>
      <p:sp>
        <p:nvSpPr>
          <p:cNvPr id="7" name="Rectangle 6"/>
          <p:cNvSpPr/>
          <p:nvPr/>
        </p:nvSpPr>
        <p:spPr>
          <a:xfrm>
            <a:off x="4276579" y="3418475"/>
            <a:ext cx="900333" cy="835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3" name="Content Placeholder 2"/>
          <p:cNvSpPr>
            <a:spLocks noGrp="1"/>
          </p:cNvSpPr>
          <p:nvPr>
            <p:ph idx="1"/>
          </p:nvPr>
        </p:nvSpPr>
        <p:spPr/>
        <p:txBody>
          <a:bodyPr/>
          <a:lstStyle/>
          <a:p>
            <a:r>
              <a:rPr lang="en-US" dirty="0" smtClean="0"/>
              <a:t>Is it possible to find two drumheads that sound the same and are convex?  </a:t>
            </a:r>
          </a:p>
          <a:p>
            <a:r>
              <a:rPr lang="en-US" dirty="0" smtClean="0"/>
              <a:t>Is it possible to find two drumheads that sound the same and have smooth edges?  </a:t>
            </a:r>
          </a:p>
          <a:p>
            <a:r>
              <a:rPr lang="en-US" dirty="0" smtClean="0"/>
              <a:t>What about drums of</a:t>
            </a:r>
          </a:p>
          <a:p>
            <a:pPr marL="0" indent="0">
              <a:buNone/>
            </a:pPr>
            <a:r>
              <a:rPr lang="en-US" dirty="0" smtClean="0"/>
              <a:t>   different shapes and</a:t>
            </a:r>
          </a:p>
          <a:p>
            <a:pPr marL="0" indent="0">
              <a:buNone/>
            </a:pPr>
            <a:r>
              <a:rPr lang="en-US" dirty="0" smtClean="0"/>
              <a:t>   dimensions?</a:t>
            </a:r>
            <a:endParaRPr lang="en-US" dirty="0"/>
          </a:p>
        </p:txBody>
      </p:sp>
    </p:spTree>
    <p:extLst>
      <p:ext uri="{BB962C8B-B14F-4D97-AF65-F5344CB8AC3E}">
        <p14:creationId xmlns:p14="http://schemas.microsoft.com/office/powerpoint/2010/main" val="762763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3468" y="3044280"/>
            <a:ext cx="5677065" cy="769441"/>
          </a:xfrm>
          <a:prstGeom prst="rect">
            <a:avLst/>
          </a:prstGeom>
          <a:noFill/>
        </p:spPr>
        <p:txBody>
          <a:bodyPr wrap="square" rtlCol="0">
            <a:spAutoFit/>
          </a:bodyPr>
          <a:lstStyle/>
          <a:p>
            <a:r>
              <a:rPr lang="en-US" sz="4400" dirty="0" smtClean="0"/>
              <a:t>Two Closing Thoughts</a:t>
            </a:r>
            <a:endParaRPr lang="en-US" sz="4400" dirty="0"/>
          </a:p>
        </p:txBody>
      </p:sp>
    </p:spTree>
    <p:extLst>
      <p:ext uri="{BB962C8B-B14F-4D97-AF65-F5344CB8AC3E}">
        <p14:creationId xmlns:p14="http://schemas.microsoft.com/office/powerpoint/2010/main" val="38341526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lstStyle/>
          <a:p>
            <a:endParaRPr lang="en-US" dirty="0"/>
          </a:p>
          <a:p>
            <a:pPr marL="0" indent="0">
              <a:buNone/>
            </a:pPr>
            <a:endParaRPr lang="en-US" dirty="0" smtClean="0"/>
          </a:p>
        </p:txBody>
      </p:sp>
    </p:spTree>
    <p:extLst>
      <p:ext uri="{BB962C8B-B14F-4D97-AF65-F5344CB8AC3E}">
        <p14:creationId xmlns:p14="http://schemas.microsoft.com/office/powerpoint/2010/main" val="916092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shout out to my mentors and coworkers.</a:t>
            </a:r>
            <a:endParaRPr lang="en-US" dirty="0"/>
          </a:p>
        </p:txBody>
      </p:sp>
      <p:grpSp>
        <p:nvGrpSpPr>
          <p:cNvPr id="4" name="Group 3"/>
          <p:cNvGrpSpPr/>
          <p:nvPr/>
        </p:nvGrpSpPr>
        <p:grpSpPr>
          <a:xfrm>
            <a:off x="842157" y="1463459"/>
            <a:ext cx="7459685" cy="4690865"/>
            <a:chOff x="842157" y="1191609"/>
            <a:chExt cx="7459685" cy="4690865"/>
          </a:xfrm>
        </p:grpSpPr>
        <p:pic>
          <p:nvPicPr>
            <p:cNvPr id="5" name="Picture 4" descr="Screen Shot 2013-11-13 at 6.50.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157" y="1191609"/>
              <a:ext cx="7459685" cy="4690865"/>
            </a:xfrm>
            <a:prstGeom prst="rect">
              <a:avLst/>
            </a:prstGeom>
          </p:spPr>
        </p:pic>
        <p:pic>
          <p:nvPicPr>
            <p:cNvPr id="3" name="Picture 2"/>
            <p:cNvPicPr>
              <a:picLocks noChangeAspect="1"/>
            </p:cNvPicPr>
            <p:nvPr/>
          </p:nvPicPr>
          <p:blipFill>
            <a:blip r:embed="rId3"/>
            <a:stretch>
              <a:fillRect/>
            </a:stretch>
          </p:blipFill>
          <p:spPr>
            <a:xfrm>
              <a:off x="842158" y="4337222"/>
              <a:ext cx="1534882" cy="1545252"/>
            </a:xfrm>
            <a:prstGeom prst="rect">
              <a:avLst/>
            </a:prstGeom>
          </p:spPr>
        </p:pic>
      </p:grpSp>
    </p:spTree>
    <p:extLst>
      <p:ext uri="{BB962C8B-B14F-4D97-AF65-F5344CB8AC3E}">
        <p14:creationId xmlns:p14="http://schemas.microsoft.com/office/powerpoint/2010/main" val="2993282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997"/>
            <a:ext cx="8229600" cy="1143000"/>
          </a:xfrm>
        </p:spPr>
        <p:txBody>
          <a:bodyPr/>
          <a:lstStyle/>
          <a:p>
            <a:r>
              <a:rPr lang="en-US" dirty="0" smtClean="0"/>
              <a:t>Suggested Reading</a:t>
            </a:r>
            <a:endParaRPr lang="en-US" dirty="0"/>
          </a:p>
        </p:txBody>
      </p:sp>
      <p:sp>
        <p:nvSpPr>
          <p:cNvPr id="3" name="Content Placeholder 2"/>
          <p:cNvSpPr>
            <a:spLocks noGrp="1"/>
          </p:cNvSpPr>
          <p:nvPr>
            <p:ph idx="1"/>
          </p:nvPr>
        </p:nvSpPr>
        <p:spPr>
          <a:xfrm>
            <a:off x="457200" y="982351"/>
            <a:ext cx="8229600" cy="4525963"/>
          </a:xfrm>
        </p:spPr>
        <p:txBody>
          <a:bodyPr/>
          <a:lstStyle/>
          <a:p>
            <a:r>
              <a:rPr lang="en-US" i="1" dirty="0" smtClean="0"/>
              <a:t>Flatland:  A Romance of Many Dimensions, </a:t>
            </a:r>
            <a:r>
              <a:rPr lang="en-US" dirty="0" smtClean="0"/>
              <a:t>by Edwin A. Abbott</a:t>
            </a:r>
          </a:p>
          <a:p>
            <a:r>
              <a:rPr lang="en-US" i="1" dirty="0" smtClean="0"/>
              <a:t>The Shape of Space,</a:t>
            </a:r>
            <a:r>
              <a:rPr lang="en-US" dirty="0" smtClean="0"/>
              <a:t> by Jeffrey Weeks</a:t>
            </a:r>
          </a:p>
          <a:p>
            <a:r>
              <a:rPr lang="en-US" i="1" dirty="0" smtClean="0"/>
              <a:t>The Symmetries of Things</a:t>
            </a:r>
            <a:r>
              <a:rPr lang="en-US" dirty="0" smtClean="0"/>
              <a:t>, by John Conway, Heidi </a:t>
            </a:r>
            <a:r>
              <a:rPr lang="en-US" dirty="0" err="1" smtClean="0"/>
              <a:t>Burgiel</a:t>
            </a:r>
            <a:r>
              <a:rPr lang="en-US" dirty="0" smtClean="0"/>
              <a:t>, and Chaim Goodman-Strauss</a:t>
            </a:r>
            <a:endParaRPr lang="en-US" i="1" dirty="0"/>
          </a:p>
        </p:txBody>
      </p:sp>
      <p:pic>
        <p:nvPicPr>
          <p:cNvPr id="4" name="Picture 3" descr="Screen Shot 2013-11-13 at 6.59.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794" y="3715326"/>
            <a:ext cx="1853783" cy="3062771"/>
          </a:xfrm>
          <a:prstGeom prst="rect">
            <a:avLst/>
          </a:prstGeom>
        </p:spPr>
      </p:pic>
      <p:pic>
        <p:nvPicPr>
          <p:cNvPr id="5" name="Picture 4" descr="Screen Shot 2013-11-13 at 6.59.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165" y="3710335"/>
            <a:ext cx="1949703" cy="3048626"/>
          </a:xfrm>
          <a:prstGeom prst="rect">
            <a:avLst/>
          </a:prstGeom>
        </p:spPr>
      </p:pic>
      <p:pic>
        <p:nvPicPr>
          <p:cNvPr id="6" name="Picture 5"/>
          <p:cNvPicPr>
            <a:picLocks noChangeAspect="1"/>
          </p:cNvPicPr>
          <p:nvPr/>
        </p:nvPicPr>
        <p:blipFill>
          <a:blip r:embed="rId4"/>
          <a:stretch>
            <a:fillRect/>
          </a:stretch>
        </p:blipFill>
        <p:spPr>
          <a:xfrm>
            <a:off x="5676695" y="3710335"/>
            <a:ext cx="2435283" cy="3053617"/>
          </a:xfrm>
          <a:prstGeom prst="rect">
            <a:avLst/>
          </a:prstGeom>
        </p:spPr>
      </p:pic>
    </p:spTree>
    <p:extLst>
      <p:ext uri="{BB962C8B-B14F-4D97-AF65-F5344CB8AC3E}">
        <p14:creationId xmlns:p14="http://schemas.microsoft.com/office/powerpoint/2010/main" val="41069140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of images</a:t>
            </a:r>
            <a:endParaRPr lang="en-US" dirty="0"/>
          </a:p>
        </p:txBody>
      </p:sp>
      <p:sp>
        <p:nvSpPr>
          <p:cNvPr id="3" name="Content Placeholder 2"/>
          <p:cNvSpPr>
            <a:spLocks noGrp="1"/>
          </p:cNvSpPr>
          <p:nvPr>
            <p:ph idx="1"/>
          </p:nvPr>
        </p:nvSpPr>
        <p:spPr/>
        <p:txBody>
          <a:bodyPr>
            <a:normAutofit lnSpcReduction="10000"/>
          </a:bodyPr>
          <a:lstStyle/>
          <a:p>
            <a:r>
              <a:rPr lang="en-US" dirty="0">
                <a:hlinkClick r:id="rId2"/>
              </a:rPr>
              <a:t>http://library.thinkquest.org/19662/images/eng/pages/model-bohr-3.</a:t>
            </a:r>
            <a:r>
              <a:rPr lang="en-US" dirty="0" smtClean="0">
                <a:hlinkClick r:id="rId2"/>
              </a:rPr>
              <a:t>jpg</a:t>
            </a:r>
            <a:endParaRPr lang="en-US" dirty="0" smtClean="0"/>
          </a:p>
          <a:p>
            <a:r>
              <a:rPr lang="en-US" dirty="0">
                <a:hlinkClick r:id="rId3"/>
              </a:rPr>
              <a:t>http://www.hps.cam.ac.uk/whipple/explore/acoustics/ernstchladni/chladniplates</a:t>
            </a:r>
            <a:r>
              <a:rPr lang="en-US" dirty="0" smtClean="0">
                <a:hlinkClick r:id="rId3"/>
              </a:rPr>
              <a:t>/</a:t>
            </a:r>
            <a:endParaRPr lang="en-US" dirty="0" smtClean="0"/>
          </a:p>
          <a:p>
            <a:r>
              <a:rPr lang="en-US" dirty="0" smtClean="0"/>
              <a:t>Goofy pretzel object.  Boothby, An introduction to differentiable manifolds and Riemannian Geometry</a:t>
            </a:r>
          </a:p>
          <a:p>
            <a:r>
              <a:rPr lang="en-US" dirty="0"/>
              <a:t>http://</a:t>
            </a:r>
            <a:r>
              <a:rPr lang="en-US" dirty="0" err="1"/>
              <a:t>culturaleducation.wordpress.com</a:t>
            </a:r>
            <a:r>
              <a:rPr lang="en-US" dirty="0"/>
              <a:t>/tag/prism/</a:t>
            </a:r>
          </a:p>
        </p:txBody>
      </p:sp>
    </p:spTree>
    <p:extLst>
      <p:ext uri="{BB962C8B-B14F-4D97-AF65-F5344CB8AC3E}">
        <p14:creationId xmlns:p14="http://schemas.microsoft.com/office/powerpoint/2010/main" val="3274013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lstStyle/>
          <a:p>
            <a:r>
              <a:rPr lang="en-US" dirty="0" smtClean="0"/>
              <a:t>You like math.</a:t>
            </a:r>
          </a:p>
          <a:p>
            <a:pPr marL="0" indent="0">
              <a:buNone/>
            </a:pPr>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3617849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p:txBody>
          <a:bodyPr/>
          <a:lstStyle/>
          <a:p>
            <a:r>
              <a:rPr lang="en-US" dirty="0" smtClean="0"/>
              <a:t>You like math.</a:t>
            </a:r>
          </a:p>
          <a:p>
            <a:r>
              <a:rPr lang="en-US" dirty="0" smtClean="0"/>
              <a:t>You should like math.</a:t>
            </a:r>
          </a:p>
          <a:p>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3657953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 can be beautiful</a:t>
            </a:r>
            <a:endParaRPr lang="en-US" dirty="0"/>
          </a:p>
        </p:txBody>
      </p:sp>
    </p:spTree>
    <p:extLst>
      <p:ext uri="{BB962C8B-B14F-4D97-AF65-F5344CB8AC3E}">
        <p14:creationId xmlns:p14="http://schemas.microsoft.com/office/powerpoint/2010/main" val="311999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 can be beautiful:</a:t>
            </a:r>
            <a:br>
              <a:rPr lang="en-US" dirty="0" smtClean="0"/>
            </a:br>
            <a:r>
              <a:rPr lang="en-US" dirty="0" smtClean="0"/>
              <a:t>Egyptian Tomb Patterns</a:t>
            </a:r>
            <a:endParaRPr lang="en-US" dirty="0"/>
          </a:p>
        </p:txBody>
      </p:sp>
      <p:pic>
        <p:nvPicPr>
          <p:cNvPr id="5" name="Picture 4"/>
          <p:cNvPicPr>
            <a:picLocks noChangeAspect="1"/>
          </p:cNvPicPr>
          <p:nvPr/>
        </p:nvPicPr>
        <p:blipFill>
          <a:blip r:embed="rId2"/>
          <a:stretch>
            <a:fillRect/>
          </a:stretch>
        </p:blipFill>
        <p:spPr>
          <a:xfrm>
            <a:off x="1997779" y="1417638"/>
            <a:ext cx="5148442" cy="5179597"/>
          </a:xfrm>
          <a:prstGeom prst="rect">
            <a:avLst/>
          </a:prstGeom>
        </p:spPr>
      </p:pic>
    </p:spTree>
    <p:extLst>
      <p:ext uri="{BB962C8B-B14F-4D97-AF65-F5344CB8AC3E}">
        <p14:creationId xmlns:p14="http://schemas.microsoft.com/office/powerpoint/2010/main" val="19967741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678</TotalTime>
  <Words>873</Words>
  <Application>Microsoft Macintosh PowerPoint</Application>
  <PresentationFormat>On-screen Show (4:3)</PresentationFormat>
  <Paragraphs>158</Paragraphs>
  <Slides>52</Slides>
  <Notes>2</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6" baseType="lpstr">
      <vt:lpstr>Calibri</vt:lpstr>
      <vt:lpstr>Arial</vt:lpstr>
      <vt:lpstr>Office Theme</vt:lpstr>
      <vt:lpstr>Equation</vt:lpstr>
      <vt:lpstr>Can you hear the shape of a drum?  Music from the perspective of geometry and physics. </vt:lpstr>
      <vt:lpstr>The Plan</vt:lpstr>
      <vt:lpstr>PowerPoint Presentation</vt:lpstr>
      <vt:lpstr>PowerPoint Presentation</vt:lpstr>
      <vt:lpstr>Why are we here?</vt:lpstr>
      <vt:lpstr>Why are we here?</vt:lpstr>
      <vt:lpstr>Why are we here?</vt:lpstr>
      <vt:lpstr>Math can be beautiful</vt:lpstr>
      <vt:lpstr>Math can be beautiful: Egyptian Tomb Patterns</vt:lpstr>
      <vt:lpstr>Math can be useful:</vt:lpstr>
      <vt:lpstr>Math can be useful: Career Cast 2018 Top 10 Jobs</vt:lpstr>
      <vt:lpstr>Math can be useful: Career Cast 2018 Top 10 Jobs</vt:lpstr>
      <vt:lpstr>Why are we here?</vt:lpstr>
      <vt:lpstr>Why are we here?</vt:lpstr>
      <vt:lpstr>Why are we here?</vt:lpstr>
      <vt:lpstr>PowerPoint Presentation</vt:lpstr>
      <vt:lpstr>PowerPoint Presentation</vt:lpstr>
      <vt:lpstr>1815, Fraunhofer lines</vt:lpstr>
      <vt:lpstr>1815, Fraunhofer lines</vt:lpstr>
      <vt:lpstr>1815, Fraunhofer lines</vt:lpstr>
      <vt:lpstr>The point</vt:lpstr>
      <vt:lpstr>1882, Sir Arthur Schuster</vt:lpstr>
      <vt:lpstr>1966, Mark Kac</vt:lpstr>
      <vt:lpstr>Lets start small...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1966, Mark Kac</vt:lpstr>
      <vt:lpstr>Nodes of a vibrating square</vt:lpstr>
      <vt:lpstr>Nodes of a vibrating disk</vt:lpstr>
      <vt:lpstr>1966, Mark Kac</vt:lpstr>
      <vt:lpstr>PowerPoint Presentation</vt:lpstr>
      <vt:lpstr>PowerPoint Presentation</vt:lpstr>
      <vt:lpstr>PowerPoint Presentation</vt:lpstr>
      <vt:lpstr>These “drums” sound the same.</vt:lpstr>
      <vt:lpstr>These drums sound the same.</vt:lpstr>
      <vt:lpstr>These drums sound the same.</vt:lpstr>
      <vt:lpstr>These drums sound the same.</vt:lpstr>
      <vt:lpstr>Invitation to make new math!</vt:lpstr>
      <vt:lpstr>Invitation to make new math!</vt:lpstr>
      <vt:lpstr>Invitation to make new math!</vt:lpstr>
      <vt:lpstr>Invitation to make new math!</vt:lpstr>
      <vt:lpstr>Invitation to make new math!</vt:lpstr>
      <vt:lpstr>PowerPoint Presentation</vt:lpstr>
      <vt:lpstr>A shout out to my mentors and coworkers.</vt:lpstr>
      <vt:lpstr>Suggested Reading</vt:lpstr>
      <vt:lpstr>Citation of images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Day!</dc:title>
  <dc:creator>Elizabeth Stanhope</dc:creator>
  <cp:lastModifiedBy>Microsoft Office User</cp:lastModifiedBy>
  <cp:revision>112</cp:revision>
  <dcterms:created xsi:type="dcterms:W3CDTF">2013-11-13T23:03:27Z</dcterms:created>
  <dcterms:modified xsi:type="dcterms:W3CDTF">2018-07-23T20:03:33Z</dcterms:modified>
</cp:coreProperties>
</file>